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2"/>
  </p:notesMasterIdLst>
  <p:sldIdLst>
    <p:sldId id="256" r:id="rId2"/>
    <p:sldId id="263" r:id="rId3"/>
    <p:sldId id="261" r:id="rId4"/>
    <p:sldId id="297" r:id="rId5"/>
    <p:sldId id="298" r:id="rId6"/>
    <p:sldId id="300" r:id="rId7"/>
    <p:sldId id="302" r:id="rId8"/>
    <p:sldId id="312" r:id="rId9"/>
    <p:sldId id="257" r:id="rId10"/>
    <p:sldId id="303" r:id="rId11"/>
    <p:sldId id="304" r:id="rId12"/>
    <p:sldId id="305" r:id="rId13"/>
    <p:sldId id="307" r:id="rId14"/>
    <p:sldId id="306" r:id="rId15"/>
    <p:sldId id="311" r:id="rId16"/>
    <p:sldId id="308" r:id="rId17"/>
    <p:sldId id="299" r:id="rId18"/>
    <p:sldId id="309" r:id="rId19"/>
    <p:sldId id="310" r:id="rId20"/>
    <p:sldId id="269" r:id="rId21"/>
  </p:sldIdLst>
  <p:sldSz cx="9144000" cy="5143500" type="screen16x9"/>
  <p:notesSz cx="6858000" cy="9144000"/>
  <p:embeddedFontLst>
    <p:embeddedFont>
      <p:font typeface="Rajdhani" charset="0"/>
      <p:regular r:id="rId23"/>
      <p:bold r:id="rId24"/>
    </p:embeddedFont>
    <p:embeddedFont>
      <p:font typeface="Fira Sans Condensed Light" charset="0"/>
      <p:regular r:id="rId25"/>
      <p:bold r:id="rId26"/>
      <p:italic r:id="rId27"/>
      <p:boldItalic r:id="rId28"/>
    </p:embeddedFont>
    <p:embeddedFont>
      <p:font typeface="Josefin Slab" charset="0"/>
      <p:regular r:id="rId29"/>
      <p:bold r:id="rId30"/>
      <p:italic r:id="rId31"/>
      <p:boldItalic r:id="rId32"/>
    </p:embeddedFont>
    <p:embeddedFont>
      <p:font typeface="Fira Sans Condensed" charset="0"/>
      <p:regular r:id="rId33"/>
      <p:bold r:id="rId34"/>
      <p:italic r:id="rId35"/>
      <p:boldItalic r:id="rId36"/>
    </p:embeddedFont>
    <p:embeddedFont>
      <p:font typeface="Anton" charset="0"/>
      <p:regular r:id="rId37"/>
    </p:embeddedFont>
    <p:embeddedFont>
      <p:font typeface="Advent Pro Light"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8F8F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BA4E0AC-176D-47EA-BABE-1988B621206B}">
  <a:tblStyle styleId="{BBA4E0AC-176D-47EA-BABE-1988B62120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594"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1868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45803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807040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6291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56598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36842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097811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507940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2321989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693190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08601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7033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068706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9" r:id="rId6"/>
    <p:sldLayoutId id="2147483660" r:id="rId7"/>
    <p:sldLayoutId id="2147483661" r:id="rId8"/>
    <p:sldLayoutId id="2147483662"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7.jpe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media/media1.mp4"/><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19998" y="525290"/>
            <a:ext cx="6828665" cy="16796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Rajdhani"/>
                <a:ea typeface="Rajdhani"/>
                <a:cs typeface="Rajdhani"/>
                <a:sym typeface="Rajdhani"/>
              </a:rPr>
              <a:t>GIDEON</a:t>
            </a:r>
            <a:br>
              <a:rPr lang="en-US" dirty="0">
                <a:latin typeface="Rajdhani"/>
                <a:ea typeface="Rajdhani"/>
                <a:cs typeface="Rajdhani"/>
                <a:sym typeface="Rajdhani"/>
              </a:rPr>
            </a:br>
            <a:r>
              <a:rPr lang="en-US" sz="2000" dirty="0">
                <a:latin typeface="Rajdhani"/>
                <a:ea typeface="Rajdhani"/>
                <a:cs typeface="Rajdhani"/>
                <a:sym typeface="Rajdhani"/>
              </a:rPr>
              <a:t>Intelligent Video </a:t>
            </a:r>
            <a:r>
              <a:rPr lang="en-US" sz="2000" dirty="0" smtClean="0">
                <a:latin typeface="Rajdhani"/>
                <a:ea typeface="Rajdhani"/>
                <a:cs typeface="Rajdhani"/>
                <a:sym typeface="Rajdhani"/>
              </a:rPr>
              <a:t>Analytics (IVA) Application</a:t>
            </a:r>
            <a:r>
              <a:rPr lang="en-US" sz="2400" dirty="0" smtClean="0">
                <a:latin typeface="Rajdhani"/>
                <a:ea typeface="Rajdhani"/>
                <a:cs typeface="Rajdhani"/>
                <a:sym typeface="Rajdhani"/>
              </a:rPr>
              <a:t/>
            </a:r>
            <a:br>
              <a:rPr lang="en-US" sz="2400" dirty="0" smtClean="0">
                <a:latin typeface="Rajdhani"/>
                <a:ea typeface="Rajdhani"/>
                <a:cs typeface="Rajdhani"/>
                <a:sym typeface="Rajdhani"/>
              </a:rPr>
            </a:br>
            <a:r>
              <a:rPr lang="en-US" sz="1200" dirty="0" smtClean="0">
                <a:latin typeface="Rajdhani"/>
                <a:ea typeface="Rajdhani"/>
                <a:cs typeface="Rajdhani"/>
                <a:sym typeface="Rajdhani"/>
              </a:rPr>
              <a:t>(with NVIDIA Jetson Nano as Target hardware)</a:t>
            </a:r>
            <a:endParaRPr sz="2800" dirty="0">
              <a:latin typeface="Rajdhani"/>
              <a:ea typeface="Rajdhani"/>
              <a:cs typeface="Rajdhani"/>
              <a:sym typeface="Rajdhani"/>
            </a:endParaRPr>
          </a:p>
        </p:txBody>
      </p:sp>
      <p:sp>
        <p:nvSpPr>
          <p:cNvPr id="103" name="Google Shape;103;p24"/>
          <p:cNvSpPr txBox="1">
            <a:spLocks noGrp="1"/>
          </p:cNvSpPr>
          <p:nvPr>
            <p:ph type="subTitle" idx="1"/>
          </p:nvPr>
        </p:nvSpPr>
        <p:spPr>
          <a:xfrm>
            <a:off x="726484" y="2740685"/>
            <a:ext cx="4870163" cy="99675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u="sng" dirty="0">
                <a:latin typeface="Fira Sans Condensed Light"/>
                <a:ea typeface="Fira Sans Condensed Light"/>
                <a:cs typeface="Fira Sans Condensed Light"/>
                <a:sym typeface="Fira Sans Condensed Light"/>
              </a:rPr>
              <a:t>Group members:</a:t>
            </a:r>
          </a:p>
          <a:p>
            <a:pPr marL="0" lvl="0" indent="0" algn="l" rtl="0">
              <a:lnSpc>
                <a:spcPct val="150000"/>
              </a:lnSpc>
              <a:spcBef>
                <a:spcPts val="0"/>
              </a:spcBef>
              <a:spcAft>
                <a:spcPts val="0"/>
              </a:spcAft>
              <a:buNone/>
            </a:pPr>
            <a:r>
              <a:rPr lang="en-US" dirty="0">
                <a:latin typeface="Fira Sans Condensed Light"/>
                <a:ea typeface="Fira Sans Condensed Light"/>
                <a:cs typeface="Fira Sans Condensed Light"/>
                <a:sym typeface="Fira Sans Condensed Light"/>
              </a:rPr>
              <a:t>Rana Hassan </a:t>
            </a:r>
            <a:r>
              <a:rPr lang="en-US" dirty="0" err="1" smtClean="0">
                <a:latin typeface="Fira Sans Condensed Light"/>
                <a:ea typeface="Fira Sans Condensed Light"/>
                <a:cs typeface="Fira Sans Condensed Light"/>
                <a:sym typeface="Fira Sans Condensed Light"/>
              </a:rPr>
              <a:t>Shafiq</a:t>
            </a:r>
            <a:r>
              <a:rPr lang="en-US" dirty="0" smtClean="0">
                <a:latin typeface="Fira Sans Condensed Light"/>
                <a:ea typeface="Fira Sans Condensed Light"/>
                <a:cs typeface="Fira Sans Condensed Light"/>
                <a:sym typeface="Fira Sans Condensed Light"/>
              </a:rPr>
              <a:t>                                 (SP16-BCS-190)</a:t>
            </a:r>
            <a:endParaRPr lang="en-US" dirty="0">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US" dirty="0" smtClean="0">
                <a:latin typeface="Fira Sans Condensed Light"/>
                <a:ea typeface="Fira Sans Condensed Light"/>
                <a:cs typeface="Fira Sans Condensed Light"/>
                <a:sym typeface="Fira Sans Condensed Light"/>
              </a:rPr>
              <a:t> Abdul </a:t>
            </a:r>
            <a:r>
              <a:rPr lang="en-US" dirty="0" err="1">
                <a:latin typeface="Fira Sans Condensed Light"/>
                <a:ea typeface="Fira Sans Condensed Light"/>
                <a:cs typeface="Fira Sans Condensed Light"/>
                <a:sym typeface="Fira Sans Condensed Light"/>
              </a:rPr>
              <a:t>Wahab</a:t>
            </a:r>
            <a:r>
              <a:rPr lang="en-US" dirty="0">
                <a:latin typeface="Fira Sans Condensed Light"/>
                <a:ea typeface="Fira Sans Condensed Light"/>
                <a:cs typeface="Fira Sans Condensed Light"/>
                <a:sym typeface="Fira Sans Condensed Light"/>
              </a:rPr>
              <a:t> </a:t>
            </a:r>
            <a:r>
              <a:rPr lang="en-US" dirty="0" err="1" smtClean="0">
                <a:latin typeface="Fira Sans Condensed Light"/>
                <a:ea typeface="Fira Sans Condensed Light"/>
                <a:cs typeface="Fira Sans Condensed Light"/>
                <a:sym typeface="Fira Sans Condensed Light"/>
              </a:rPr>
              <a:t>Asif</a:t>
            </a:r>
            <a:r>
              <a:rPr lang="en-US" dirty="0" smtClean="0">
                <a:latin typeface="Fira Sans Condensed Light"/>
                <a:ea typeface="Fira Sans Condensed Light"/>
                <a:cs typeface="Fira Sans Condensed Light"/>
                <a:sym typeface="Fira Sans Condensed Light"/>
              </a:rPr>
              <a:t>                                     (FA16-BCS-019)</a:t>
            </a:r>
            <a:endParaRPr lang="en-US" dirty="0">
              <a:latin typeface="Fira Sans Condensed Light"/>
              <a:ea typeface="Fira Sans Condensed Light"/>
              <a:cs typeface="Fira Sans Condensed Light"/>
              <a:sym typeface="Fira Sans Condensed Light"/>
            </a:endParaRPr>
          </a:p>
          <a:p>
            <a:pPr marL="0" indent="0"/>
            <a:r>
              <a:rPr lang="en-US" dirty="0">
                <a:latin typeface="Fira Sans Condensed Light"/>
                <a:ea typeface="Fira Sans Condensed Light"/>
                <a:cs typeface="Fira Sans Condensed Light"/>
                <a:sym typeface="Fira Sans Condensed Light"/>
              </a:rPr>
              <a:t>Muhammad Maroof Ismail Khan </a:t>
            </a:r>
            <a:r>
              <a:rPr lang="en-US" dirty="0" err="1" smtClean="0">
                <a:latin typeface="Fira Sans Condensed Light"/>
                <a:ea typeface="Fira Sans Condensed Light"/>
                <a:cs typeface="Fira Sans Condensed Light"/>
                <a:sym typeface="Fira Sans Condensed Light"/>
              </a:rPr>
              <a:t>Niazi</a:t>
            </a:r>
            <a:r>
              <a:rPr lang="en-US" dirty="0" smtClean="0">
                <a:latin typeface="Fira Sans Condensed Light"/>
                <a:ea typeface="Fira Sans Condensed Light"/>
                <a:cs typeface="Fira Sans Condensed Light"/>
                <a:sym typeface="Fira Sans Condensed Light"/>
              </a:rPr>
              <a:t>  (FA16-BCS-085</a:t>
            </a:r>
            <a:r>
              <a:rPr lang="en-US" dirty="0" smtClean="0">
                <a:latin typeface="Fira Sans Condensed Light"/>
                <a:ea typeface="Fira Sans Condensed Light"/>
                <a:cs typeface="Fira Sans Condensed Light"/>
                <a:sym typeface="Fira Sans Condensed Light"/>
              </a:rPr>
              <a:t>)</a:t>
            </a:r>
          </a:p>
          <a:p>
            <a:pPr marL="0" indent="0"/>
            <a:endParaRPr lang="en-US" dirty="0" smtClean="0">
              <a:latin typeface="Fira Sans Condensed Light"/>
              <a:ea typeface="Fira Sans Condensed Light"/>
              <a:cs typeface="Fira Sans Condensed Light"/>
              <a:sym typeface="Fira Sans Condensed Light"/>
            </a:endParaRPr>
          </a:p>
          <a:p>
            <a:pPr marL="0" indent="0"/>
            <a:r>
              <a:rPr lang="en-US" sz="1600" u="sng" dirty="0" smtClean="0">
                <a:latin typeface="Fira Sans Condensed Light"/>
                <a:ea typeface="Fira Sans Condensed Light"/>
                <a:cs typeface="Fira Sans Condensed Light"/>
                <a:sym typeface="Fira Sans Condensed Light"/>
              </a:rPr>
              <a:t>Supervised By:</a:t>
            </a:r>
          </a:p>
          <a:p>
            <a:pPr marL="0" indent="0"/>
            <a:r>
              <a:rPr lang="en-US" dirty="0" smtClean="0">
                <a:latin typeface="Fira Sans Condensed Light"/>
                <a:ea typeface="Fira Sans Condensed Light"/>
                <a:cs typeface="Fira Sans Condensed Light"/>
                <a:sym typeface="Fira Sans Condensed Light"/>
              </a:rPr>
              <a:t>Dr. </a:t>
            </a:r>
            <a:r>
              <a:rPr lang="en-US" dirty="0" err="1" smtClean="0">
                <a:latin typeface="Fira Sans Condensed Light"/>
                <a:ea typeface="Fira Sans Condensed Light"/>
                <a:cs typeface="Fira Sans Condensed Light"/>
                <a:sym typeface="Fira Sans Condensed Light"/>
              </a:rPr>
              <a:t>Usama</a:t>
            </a:r>
            <a:r>
              <a:rPr lang="en-US" dirty="0" smtClean="0">
                <a:latin typeface="Fira Sans Condensed Light"/>
                <a:ea typeface="Fira Sans Condensed Light"/>
                <a:cs typeface="Fira Sans Condensed Light"/>
                <a:sym typeface="Fira Sans Condensed Light"/>
              </a:rPr>
              <a:t> </a:t>
            </a:r>
            <a:r>
              <a:rPr lang="en-US" dirty="0" err="1" smtClean="0">
                <a:latin typeface="Fira Sans Condensed Light"/>
                <a:ea typeface="Fira Sans Condensed Light"/>
                <a:cs typeface="Fira Sans Condensed Light"/>
                <a:sym typeface="Fira Sans Condensed Light"/>
              </a:rPr>
              <a:t>Ijaz</a:t>
            </a:r>
            <a:r>
              <a:rPr lang="en-US" dirty="0" smtClean="0">
                <a:latin typeface="Fira Sans Condensed Light"/>
                <a:ea typeface="Fira Sans Condensed Light"/>
                <a:cs typeface="Fira Sans Condensed Light"/>
                <a:sym typeface="Fira Sans Condensed Light"/>
              </a:rPr>
              <a:t> </a:t>
            </a:r>
            <a:r>
              <a:rPr lang="en-US" dirty="0" err="1" smtClean="0">
                <a:latin typeface="Fira Sans Condensed Light"/>
                <a:ea typeface="Fira Sans Condensed Light"/>
                <a:cs typeface="Fira Sans Condensed Light"/>
                <a:sym typeface="Fira Sans Condensed Light"/>
              </a:rPr>
              <a:t>Bajwa</a:t>
            </a:r>
            <a:endParaRPr lang="en-US" dirty="0" smtClean="0">
              <a:latin typeface="Fira Sans Condensed Light"/>
              <a:ea typeface="Fira Sans Condensed Light"/>
              <a:cs typeface="Fira Sans Condensed Light"/>
              <a:sym typeface="Fira Sans Condensed Light"/>
            </a:endParaRPr>
          </a:p>
          <a:p>
            <a:pPr marL="0" indent="0"/>
            <a:r>
              <a:rPr lang="en-US" dirty="0" err="1" smtClean="0">
                <a:latin typeface="Fira Sans Condensed Light"/>
                <a:ea typeface="Fira Sans Condensed Light"/>
                <a:cs typeface="Fira Sans Condensed Light"/>
                <a:sym typeface="Fira Sans Condensed Light"/>
              </a:rPr>
              <a:t>Assitant</a:t>
            </a:r>
            <a:r>
              <a:rPr lang="en-US" dirty="0" smtClean="0">
                <a:latin typeface="Fira Sans Condensed Light"/>
                <a:ea typeface="Fira Sans Condensed Light"/>
                <a:cs typeface="Fira Sans Condensed Light"/>
                <a:sym typeface="Fira Sans Condensed Light"/>
              </a:rPr>
              <a:t> Prof. &amp; Associate Head of Department</a:t>
            </a:r>
            <a:br>
              <a:rPr lang="en-US" dirty="0" smtClean="0">
                <a:latin typeface="Fira Sans Condensed Light"/>
                <a:ea typeface="Fira Sans Condensed Light"/>
                <a:cs typeface="Fira Sans Condensed Light"/>
                <a:sym typeface="Fira Sans Condensed Light"/>
              </a:rPr>
            </a:br>
            <a:r>
              <a:rPr lang="en-US" dirty="0" smtClean="0">
                <a:latin typeface="Fira Sans Condensed Light"/>
                <a:ea typeface="Fira Sans Condensed Light"/>
                <a:cs typeface="Fira Sans Condensed Light"/>
                <a:sym typeface="Fira Sans Condensed Light"/>
              </a:rPr>
              <a:t>Dept. of Computer Sciences, CUI Islamabad, Lahore Campus</a:t>
            </a:r>
            <a:endParaRPr lang="en-US" dirty="0">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dirty="0">
              <a:latin typeface="Fira Sans Condensed Light"/>
              <a:ea typeface="Fira Sans Condensed Light"/>
              <a:cs typeface="Fira Sans Condensed Light"/>
              <a:sym typeface="Fira Sans Condensed Light"/>
            </a:endParaRPr>
          </a:p>
        </p:txBody>
      </p:sp>
      <p:grpSp>
        <p:nvGrpSpPr>
          <p:cNvPr id="6" name="Group 5"/>
          <p:cNvGrpSpPr/>
          <p:nvPr/>
        </p:nvGrpSpPr>
        <p:grpSpPr>
          <a:xfrm>
            <a:off x="6919286" y="4513635"/>
            <a:ext cx="2137569" cy="541913"/>
            <a:chOff x="6465329" y="4176409"/>
            <a:chExt cx="2137569" cy="541913"/>
          </a:xfrm>
        </p:grpSpPr>
        <p:pic>
          <p:nvPicPr>
            <p:cNvPr id="1026" name="Picture 2" descr="C:\Users\Hassan Shafiq\Desktop\large.png"/>
            <p:cNvPicPr>
              <a:picLocks noChangeAspect="1" noChangeArrowheads="1"/>
            </p:cNvPicPr>
            <p:nvPr/>
          </p:nvPicPr>
          <p:blipFill>
            <a:blip r:embed="rId4"/>
            <a:srcRect/>
            <a:stretch>
              <a:fillRect/>
            </a:stretch>
          </p:blipFill>
          <p:spPr bwMode="auto">
            <a:xfrm>
              <a:off x="8060985" y="4176409"/>
              <a:ext cx="541913" cy="541913"/>
            </a:xfrm>
            <a:prstGeom prst="rect">
              <a:avLst/>
            </a:prstGeom>
            <a:noFill/>
          </p:spPr>
        </p:pic>
        <p:pic>
          <p:nvPicPr>
            <p:cNvPr id="1027" name="Picture 3" descr="C:\Users\Hassan Shafiq\Desktop\NVIDIA_TEGRA.jpg"/>
            <p:cNvPicPr>
              <a:picLocks noChangeAspect="1" noChangeArrowheads="1"/>
            </p:cNvPicPr>
            <p:nvPr/>
          </p:nvPicPr>
          <p:blipFill>
            <a:blip r:embed="rId5"/>
            <a:srcRect/>
            <a:stretch>
              <a:fillRect/>
            </a:stretch>
          </p:blipFill>
          <p:spPr bwMode="auto">
            <a:xfrm>
              <a:off x="6465329" y="4182895"/>
              <a:ext cx="1592505" cy="531778"/>
            </a:xfrm>
            <a:prstGeom prst="rect">
              <a:avLst/>
            </a:prstGeom>
            <a:noFill/>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1790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rgbClr val="F3F3F3"/>
                </a:solidFill>
              </a:rPr>
              <a:t>Inference </a:t>
            </a:r>
            <a:r>
              <a:rPr lang="en-US" sz="3000" dirty="0" smtClean="0">
                <a:solidFill>
                  <a:srgbClr val="F3F3F3"/>
                </a:solidFill>
              </a:rPr>
              <a:t>Engine </a:t>
            </a:r>
            <a:r>
              <a:rPr lang="en-US" sz="3000" dirty="0">
                <a:solidFill>
                  <a:srgbClr val="F3F3F3"/>
                </a:solidFill>
              </a:rPr>
              <a:t>- </a:t>
            </a:r>
            <a:r>
              <a:rPr lang="en-US" dirty="0" smtClean="0"/>
              <a:t>Implementation</a:t>
            </a:r>
            <a:endParaRPr sz="3000" dirty="0">
              <a:solidFill>
                <a:srgbClr val="F3F3F3"/>
              </a:solidFill>
            </a:endParaRPr>
          </a:p>
        </p:txBody>
      </p:sp>
      <p:sp>
        <p:nvSpPr>
          <p:cNvPr id="110" name="Google Shape;110;p25"/>
          <p:cNvSpPr txBox="1">
            <a:spLocks noGrp="1"/>
          </p:cNvSpPr>
          <p:nvPr>
            <p:ph type="body" idx="1"/>
          </p:nvPr>
        </p:nvSpPr>
        <p:spPr>
          <a:xfrm>
            <a:off x="162128" y="1037618"/>
            <a:ext cx="8800289" cy="3300917"/>
          </a:xfrm>
          <a:prstGeom prst="rect">
            <a:avLst/>
          </a:prstGeom>
          <a:solidFill>
            <a:srgbClr val="0C343D">
              <a:alpha val="56699"/>
            </a:srgbClr>
          </a:solidFill>
        </p:spPr>
        <p:txBody>
          <a:bodyPr spcFirstLastPara="1" wrap="square" lIns="234000" tIns="234000" rIns="234000" bIns="91425" anchor="t" anchorCtr="0">
            <a:noAutofit/>
          </a:bodyPr>
          <a:lstStyle/>
          <a:p>
            <a:pPr marL="342900" indent="-342900">
              <a:lnSpc>
                <a:spcPct val="150000"/>
              </a:lnSpc>
              <a:buClr>
                <a:schemeClr val="accent4"/>
              </a:buClr>
            </a:pPr>
            <a:r>
              <a:rPr lang="en-US" sz="1400" dirty="0" smtClean="0">
                <a:solidFill>
                  <a:schemeClr val="accent4"/>
                </a:solidFill>
              </a:rPr>
              <a:t>Live Camera feed is obtained using MIPI CSI-2 port with 720p @ 30fps, keeping the Video-decoding workload off the main CPU Cores (Quad-Core ARM Cortex A57 operating @ 1.43 GHz clock frequency)</a:t>
            </a:r>
          </a:p>
          <a:p>
            <a:pPr marL="342900" indent="-342900">
              <a:lnSpc>
                <a:spcPct val="150000"/>
              </a:lnSpc>
              <a:buClr>
                <a:schemeClr val="accent4"/>
              </a:buClr>
            </a:pPr>
            <a:r>
              <a:rPr lang="en-US" sz="1400" dirty="0" smtClean="0">
                <a:solidFill>
                  <a:schemeClr val="accent4"/>
                </a:solidFill>
              </a:rPr>
              <a:t>Input stream frames are extracted using </a:t>
            </a:r>
            <a:r>
              <a:rPr lang="en-US" sz="1400" dirty="0" err="1" smtClean="0">
                <a:solidFill>
                  <a:schemeClr val="accent4"/>
                </a:solidFill>
              </a:rPr>
              <a:t>OpenCV</a:t>
            </a:r>
            <a:r>
              <a:rPr lang="en-US" sz="1400" dirty="0" smtClean="0">
                <a:solidFill>
                  <a:schemeClr val="accent4"/>
                </a:solidFill>
              </a:rPr>
              <a:t>, kept temporarily in </a:t>
            </a:r>
            <a:r>
              <a:rPr lang="en-US" sz="1400" dirty="0" err="1" smtClean="0">
                <a:solidFill>
                  <a:schemeClr val="accent4"/>
                </a:solidFill>
              </a:rPr>
              <a:t>Numpy</a:t>
            </a:r>
            <a:r>
              <a:rPr lang="en-US" sz="1400" dirty="0" smtClean="0">
                <a:solidFill>
                  <a:schemeClr val="accent4"/>
                </a:solidFill>
              </a:rPr>
              <a:t> Arrays</a:t>
            </a:r>
          </a:p>
          <a:p>
            <a:pPr marL="342900" indent="-342900">
              <a:lnSpc>
                <a:spcPct val="150000"/>
              </a:lnSpc>
              <a:buClr>
                <a:schemeClr val="accent4"/>
              </a:buClr>
            </a:pPr>
            <a:r>
              <a:rPr lang="en-US" sz="1400" dirty="0" smtClean="0">
                <a:solidFill>
                  <a:schemeClr val="accent4"/>
                </a:solidFill>
              </a:rPr>
              <a:t>Preprocessing is applied, batching is performed and fed to Inference Engine (pre-trained model)</a:t>
            </a:r>
            <a:endParaRPr lang="en-US" sz="1400" dirty="0">
              <a:solidFill>
                <a:schemeClr val="accent4"/>
              </a:solidFill>
            </a:endParaRPr>
          </a:p>
          <a:p>
            <a:pPr marL="342900" indent="-342900">
              <a:lnSpc>
                <a:spcPct val="150000"/>
              </a:lnSpc>
              <a:buClr>
                <a:schemeClr val="accent4"/>
              </a:buClr>
            </a:pPr>
            <a:r>
              <a:rPr lang="en-US" sz="1400" dirty="0" smtClean="0">
                <a:solidFill>
                  <a:schemeClr val="accent4"/>
                </a:solidFill>
              </a:rPr>
              <a:t>Inference Engine performs inference in near real-time (~25fps), outputting class-wise probability arrays per input batch</a:t>
            </a:r>
            <a:endParaRPr lang="en-US" sz="1400" dirty="0">
              <a:solidFill>
                <a:schemeClr val="accent4"/>
              </a:solidFill>
            </a:endParaRPr>
          </a:p>
          <a:p>
            <a:pPr marL="342900" indent="-342900">
              <a:lnSpc>
                <a:spcPct val="150000"/>
              </a:lnSpc>
              <a:buClr>
                <a:schemeClr val="accent4"/>
              </a:buClr>
            </a:pPr>
            <a:r>
              <a:rPr lang="en-US" sz="1400" dirty="0" smtClean="0">
                <a:solidFill>
                  <a:schemeClr val="accent4"/>
                </a:solidFill>
              </a:rPr>
              <a:t>Threshold criteria is used to trigger events-detection and key-events video extraction to generate statistics and alert for End-User Web and Android Interfaces using network connectivity</a:t>
            </a:r>
          </a:p>
          <a:p>
            <a:pPr marL="342900" indent="-342900">
              <a:lnSpc>
                <a:spcPct val="150000"/>
              </a:lnSpc>
              <a:buClr>
                <a:schemeClr val="accent4"/>
              </a:buClr>
            </a:pPr>
            <a:r>
              <a:rPr lang="en-US" sz="1400" dirty="0" smtClean="0">
                <a:solidFill>
                  <a:schemeClr val="accent4"/>
                </a:solidFill>
              </a:rPr>
              <a:t>Inference Engine is encapsulated inside a Python HTTP Client and hosted on target; NVIDIA Jetson Nano</a:t>
            </a:r>
            <a:endParaRPr lang="en-US" sz="1400" dirty="0">
              <a:solidFill>
                <a:schemeClr val="accent4"/>
              </a:solidFill>
            </a:endParaRPr>
          </a:p>
          <a:p>
            <a:pPr marL="342900" indent="-342900"/>
            <a:endParaRPr dirty="0"/>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grpSp>
        <p:nvGrpSpPr>
          <p:cNvPr id="8" name="Group 7"/>
          <p:cNvGrpSpPr/>
          <p:nvPr/>
        </p:nvGrpSpPr>
        <p:grpSpPr>
          <a:xfrm>
            <a:off x="6919286" y="4513635"/>
            <a:ext cx="2137569" cy="541913"/>
            <a:chOff x="6465329" y="4176409"/>
            <a:chExt cx="2137569" cy="541913"/>
          </a:xfrm>
        </p:grpSpPr>
        <p:pic>
          <p:nvPicPr>
            <p:cNvPr id="9" name="Picture 2" descr="C:\Users\Hassan Shafiq\Desktop\large.png"/>
            <p:cNvPicPr>
              <a:picLocks noChangeAspect="1" noChangeArrowheads="1"/>
            </p:cNvPicPr>
            <p:nvPr/>
          </p:nvPicPr>
          <p:blipFill>
            <a:blip r:embed="rId3"/>
            <a:srcRect/>
            <a:stretch>
              <a:fillRect/>
            </a:stretch>
          </p:blipFill>
          <p:spPr bwMode="auto">
            <a:xfrm>
              <a:off x="8060985" y="4176409"/>
              <a:ext cx="541913" cy="541913"/>
            </a:xfrm>
            <a:prstGeom prst="rect">
              <a:avLst/>
            </a:prstGeom>
            <a:noFill/>
          </p:spPr>
        </p:pic>
        <p:pic>
          <p:nvPicPr>
            <p:cNvPr id="10" name="Picture 3" descr="C:\Users\Hassan Shafiq\Desktop\NVIDIA_TEGRA.jpg"/>
            <p:cNvPicPr>
              <a:picLocks noChangeAspect="1" noChangeArrowheads="1"/>
            </p:cNvPicPr>
            <p:nvPr/>
          </p:nvPicPr>
          <p:blipFill>
            <a:blip r:embed="rId4"/>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84681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1726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t>NodeJS</a:t>
            </a:r>
            <a:r>
              <a:rPr lang="en-US" dirty="0" smtClean="0"/>
              <a:t> Backend Server</a:t>
            </a:r>
            <a:endParaRPr sz="3000" dirty="0">
              <a:solidFill>
                <a:srgbClr val="F3F3F3"/>
              </a:solidFill>
            </a:endParaRPr>
          </a:p>
        </p:txBody>
      </p:sp>
      <p:sp>
        <p:nvSpPr>
          <p:cNvPr id="5" name="Google Shape;110;p25"/>
          <p:cNvSpPr txBox="1">
            <a:spLocks noGrp="1"/>
          </p:cNvSpPr>
          <p:nvPr>
            <p:ph type="body" idx="1"/>
          </p:nvPr>
        </p:nvSpPr>
        <p:spPr>
          <a:xfrm>
            <a:off x="162128" y="983865"/>
            <a:ext cx="8800289" cy="3400066"/>
          </a:xfrm>
          <a:prstGeom prst="rect">
            <a:avLst/>
          </a:prstGeom>
          <a:solidFill>
            <a:srgbClr val="0C343D">
              <a:alpha val="56699"/>
            </a:srgbClr>
          </a:solidFill>
        </p:spPr>
        <p:txBody>
          <a:bodyPr spcFirstLastPara="1" wrap="square" lIns="234000" tIns="234000" rIns="234000" bIns="91425" anchor="t" anchorCtr="0">
            <a:noAutofit/>
          </a:bodyPr>
          <a:lstStyle/>
          <a:p>
            <a:pPr marL="342900" indent="-342900">
              <a:lnSpc>
                <a:spcPct val="150000"/>
              </a:lnSpc>
              <a:buClr>
                <a:schemeClr val="accent4"/>
              </a:buClr>
            </a:pPr>
            <a:r>
              <a:rPr lang="en-US" sz="1400" dirty="0" smtClean="0">
                <a:solidFill>
                  <a:schemeClr val="accent4"/>
                </a:solidFill>
              </a:rPr>
              <a:t>Implements a </a:t>
            </a:r>
            <a:r>
              <a:rPr lang="en-US" sz="1400" dirty="0" err="1" smtClean="0">
                <a:solidFill>
                  <a:schemeClr val="accent4"/>
                </a:solidFill>
              </a:rPr>
              <a:t>RESTful</a:t>
            </a:r>
            <a:r>
              <a:rPr lang="en-US" sz="1400" dirty="0" smtClean="0">
                <a:solidFill>
                  <a:schemeClr val="accent4"/>
                </a:solidFill>
              </a:rPr>
              <a:t> API based backend </a:t>
            </a:r>
            <a:r>
              <a:rPr lang="en-US" sz="1400" dirty="0" err="1" smtClean="0">
                <a:solidFill>
                  <a:schemeClr val="accent4"/>
                </a:solidFill>
              </a:rPr>
              <a:t>NodeJS</a:t>
            </a:r>
            <a:r>
              <a:rPr lang="en-US" sz="1400" dirty="0" smtClean="0">
                <a:solidFill>
                  <a:schemeClr val="accent4"/>
                </a:solidFill>
              </a:rPr>
              <a:t> server for CRUD operations</a:t>
            </a:r>
          </a:p>
          <a:p>
            <a:pPr marL="342900" indent="-342900">
              <a:lnSpc>
                <a:spcPct val="150000"/>
              </a:lnSpc>
              <a:buClr>
                <a:schemeClr val="accent4"/>
              </a:buClr>
            </a:pPr>
            <a:r>
              <a:rPr lang="en-US" sz="1400" dirty="0" smtClean="0">
                <a:solidFill>
                  <a:schemeClr val="accent4"/>
                </a:solidFill>
              </a:rPr>
              <a:t>Provides separate endpoints for GET, POST, PUT and DELETE HTTP requests from both Python HTTP Client and Web/Android UIs</a:t>
            </a:r>
          </a:p>
          <a:p>
            <a:pPr marL="342900" indent="-342900">
              <a:lnSpc>
                <a:spcPct val="150000"/>
              </a:lnSpc>
              <a:buClr>
                <a:schemeClr val="accent4"/>
              </a:buClr>
            </a:pPr>
            <a:r>
              <a:rPr lang="en-US" sz="1400" dirty="0" smtClean="0">
                <a:solidFill>
                  <a:schemeClr val="accent4"/>
                </a:solidFill>
              </a:rPr>
              <a:t>Integrated with MongoDB Database server, providing bulk dump for Events data storage, both for later usage and serving Web/Android UIs</a:t>
            </a:r>
          </a:p>
          <a:p>
            <a:pPr marL="342900" indent="-342900">
              <a:lnSpc>
                <a:spcPct val="150000"/>
              </a:lnSpc>
              <a:buClr>
                <a:schemeClr val="accent4"/>
              </a:buClr>
            </a:pPr>
            <a:r>
              <a:rPr lang="en-US" sz="1400" dirty="0" smtClean="0">
                <a:solidFill>
                  <a:schemeClr val="accent4"/>
                </a:solidFill>
              </a:rPr>
              <a:t>Uses </a:t>
            </a:r>
            <a:r>
              <a:rPr lang="en-US" sz="1400" dirty="0" err="1" smtClean="0">
                <a:solidFill>
                  <a:schemeClr val="accent4"/>
                </a:solidFill>
              </a:rPr>
              <a:t>ExpressJS</a:t>
            </a:r>
            <a:r>
              <a:rPr lang="en-US" sz="1400" dirty="0" smtClean="0">
                <a:solidFill>
                  <a:schemeClr val="accent4"/>
                </a:solidFill>
              </a:rPr>
              <a:t> framework and middleware stack for the Request Processing Pipeline in stead of bare </a:t>
            </a:r>
            <a:r>
              <a:rPr lang="en-US" sz="1400" dirty="0" err="1" smtClean="0">
                <a:solidFill>
                  <a:schemeClr val="accent4"/>
                </a:solidFill>
              </a:rPr>
              <a:t>NodeJS</a:t>
            </a:r>
            <a:r>
              <a:rPr lang="en-US" sz="1400" dirty="0" smtClean="0">
                <a:solidFill>
                  <a:schemeClr val="accent4"/>
                </a:solidFill>
              </a:rPr>
              <a:t> </a:t>
            </a:r>
            <a:r>
              <a:rPr lang="en-US" sz="1400" dirty="0" err="1" smtClean="0">
                <a:solidFill>
                  <a:schemeClr val="accent4"/>
                </a:solidFill>
              </a:rPr>
              <a:t>impelementation</a:t>
            </a:r>
            <a:endParaRPr lang="en-US" sz="1400" dirty="0" smtClean="0">
              <a:solidFill>
                <a:schemeClr val="accent4"/>
              </a:solidFill>
            </a:endParaRPr>
          </a:p>
          <a:p>
            <a:pPr marL="342900" indent="-342900">
              <a:lnSpc>
                <a:spcPct val="150000"/>
              </a:lnSpc>
              <a:buClr>
                <a:schemeClr val="accent4"/>
              </a:buClr>
            </a:pPr>
            <a:r>
              <a:rPr lang="en-US" sz="1400" dirty="0" smtClean="0">
                <a:solidFill>
                  <a:schemeClr val="accent4"/>
                </a:solidFill>
              </a:rPr>
              <a:t>Cryptographic Authentication implemented in the form of JSON Tokens for user data protection and restricting unauthorized accesses/http requests</a:t>
            </a:r>
          </a:p>
          <a:p>
            <a:pPr marL="342900" indent="-342900">
              <a:lnSpc>
                <a:spcPct val="150000"/>
              </a:lnSpc>
              <a:buClr>
                <a:schemeClr val="accent4"/>
              </a:buClr>
            </a:pPr>
            <a:endParaRPr dirty="0"/>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grpSp>
        <p:nvGrpSpPr>
          <p:cNvPr id="6" name="Group 5"/>
          <p:cNvGrpSpPr/>
          <p:nvPr/>
        </p:nvGrpSpPr>
        <p:grpSpPr>
          <a:xfrm>
            <a:off x="6919286" y="4513635"/>
            <a:ext cx="2137569" cy="541913"/>
            <a:chOff x="6465329" y="4176409"/>
            <a:chExt cx="2137569" cy="541913"/>
          </a:xfrm>
        </p:grpSpPr>
        <p:pic>
          <p:nvPicPr>
            <p:cNvPr id="7" name="Picture 2" descr="C:\Users\Hassan Shafiq\Desktop\large.png"/>
            <p:cNvPicPr>
              <a:picLocks noChangeAspect="1" noChangeArrowheads="1"/>
            </p:cNvPicPr>
            <p:nvPr/>
          </p:nvPicPr>
          <p:blipFill>
            <a:blip r:embed="rId3"/>
            <a:srcRect/>
            <a:stretch>
              <a:fillRect/>
            </a:stretch>
          </p:blipFill>
          <p:spPr bwMode="auto">
            <a:xfrm>
              <a:off x="8060985" y="4176409"/>
              <a:ext cx="541913" cy="541913"/>
            </a:xfrm>
            <a:prstGeom prst="rect">
              <a:avLst/>
            </a:prstGeom>
            <a:noFill/>
          </p:spPr>
        </p:pic>
        <p:pic>
          <p:nvPicPr>
            <p:cNvPr id="8" name="Picture 3" descr="C:\Users\Hassan Shafiq\Desktop\NVIDIA_TEGRA.jpg"/>
            <p:cNvPicPr>
              <a:picLocks noChangeAspect="1" noChangeArrowheads="1"/>
            </p:cNvPicPr>
            <p:nvPr/>
          </p:nvPicPr>
          <p:blipFill>
            <a:blip r:embed="rId4"/>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219223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1790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t>ReactJS</a:t>
            </a:r>
            <a:r>
              <a:rPr lang="en-US" dirty="0" smtClean="0"/>
              <a:t> Web Application UI</a:t>
            </a:r>
            <a:endParaRPr sz="3000" dirty="0">
              <a:solidFill>
                <a:srgbClr val="F3F3F3"/>
              </a:solidFill>
            </a:endParaRPr>
          </a:p>
        </p:txBody>
      </p:sp>
      <p:sp>
        <p:nvSpPr>
          <p:cNvPr id="8" name="Google Shape;110;p25"/>
          <p:cNvSpPr txBox="1">
            <a:spLocks noGrp="1"/>
          </p:cNvSpPr>
          <p:nvPr>
            <p:ph type="body" idx="1"/>
          </p:nvPr>
        </p:nvSpPr>
        <p:spPr>
          <a:xfrm>
            <a:off x="162128" y="1108955"/>
            <a:ext cx="8800289" cy="3009090"/>
          </a:xfrm>
          <a:prstGeom prst="rect">
            <a:avLst/>
          </a:prstGeom>
          <a:solidFill>
            <a:srgbClr val="0C343D">
              <a:alpha val="56699"/>
            </a:srgbClr>
          </a:solidFill>
        </p:spPr>
        <p:txBody>
          <a:bodyPr spcFirstLastPara="1" wrap="square" lIns="234000" tIns="234000" rIns="234000" bIns="91425" anchor="t" anchorCtr="0">
            <a:noAutofit/>
          </a:bodyPr>
          <a:lstStyle/>
          <a:p>
            <a:pPr marL="342900" indent="-342900">
              <a:lnSpc>
                <a:spcPct val="150000"/>
              </a:lnSpc>
              <a:buClr>
                <a:schemeClr val="accent4"/>
              </a:buClr>
            </a:pPr>
            <a:r>
              <a:rPr lang="en-US" sz="1400" dirty="0" smtClean="0">
                <a:solidFill>
                  <a:schemeClr val="accent4"/>
                </a:solidFill>
              </a:rPr>
              <a:t>Implemented using </a:t>
            </a:r>
            <a:r>
              <a:rPr lang="en-US" sz="1400" dirty="0" err="1" smtClean="0">
                <a:solidFill>
                  <a:schemeClr val="accent4"/>
                </a:solidFill>
              </a:rPr>
              <a:t>ReactJS</a:t>
            </a:r>
            <a:r>
              <a:rPr lang="en-US" sz="1400" dirty="0" smtClean="0">
                <a:solidFill>
                  <a:schemeClr val="accent4"/>
                </a:solidFill>
              </a:rPr>
              <a:t> </a:t>
            </a:r>
            <a:r>
              <a:rPr lang="en-US" sz="1400" dirty="0" err="1" smtClean="0">
                <a:solidFill>
                  <a:schemeClr val="accent4"/>
                </a:solidFill>
              </a:rPr>
              <a:t>javascript</a:t>
            </a:r>
            <a:r>
              <a:rPr lang="en-US" sz="1400" dirty="0" smtClean="0">
                <a:solidFill>
                  <a:schemeClr val="accent4"/>
                </a:solidFill>
              </a:rPr>
              <a:t> library for building highly responsive, component-based, dynamic web application interfaces</a:t>
            </a:r>
          </a:p>
          <a:p>
            <a:pPr marL="342900" indent="-342900">
              <a:lnSpc>
                <a:spcPct val="150000"/>
              </a:lnSpc>
              <a:buClr>
                <a:schemeClr val="accent4"/>
              </a:buClr>
            </a:pPr>
            <a:r>
              <a:rPr lang="en-US" sz="1400" dirty="0" smtClean="0">
                <a:solidFill>
                  <a:schemeClr val="accent4"/>
                </a:solidFill>
              </a:rPr>
              <a:t>Serves static content from the root of a separate web server, running on Jetson Nano, providing extracted images and key-events videos, to separate multimedia content from JSON//HTML content</a:t>
            </a:r>
          </a:p>
          <a:p>
            <a:pPr marL="342900" indent="-342900">
              <a:lnSpc>
                <a:spcPct val="150000"/>
              </a:lnSpc>
              <a:buClr>
                <a:schemeClr val="accent4"/>
              </a:buClr>
            </a:pPr>
            <a:r>
              <a:rPr lang="en-US" sz="1400" dirty="0" smtClean="0">
                <a:solidFill>
                  <a:schemeClr val="accent4"/>
                </a:solidFill>
              </a:rPr>
              <a:t>AJAX Calls implemented using </a:t>
            </a:r>
            <a:r>
              <a:rPr lang="en-US" sz="1400" dirty="0" err="1" smtClean="0">
                <a:solidFill>
                  <a:schemeClr val="accent4"/>
                </a:solidFill>
              </a:rPr>
              <a:t>Axios</a:t>
            </a:r>
            <a:r>
              <a:rPr lang="en-US" sz="1400" dirty="0" smtClean="0">
                <a:solidFill>
                  <a:schemeClr val="accent4"/>
                </a:solidFill>
              </a:rPr>
              <a:t>.</a:t>
            </a:r>
          </a:p>
          <a:p>
            <a:pPr marL="342900" indent="-342900">
              <a:lnSpc>
                <a:spcPct val="150000"/>
              </a:lnSpc>
              <a:buClr>
                <a:schemeClr val="accent4"/>
              </a:buClr>
            </a:pPr>
            <a:r>
              <a:rPr lang="en-US" sz="1400" dirty="0" smtClean="0">
                <a:solidFill>
                  <a:schemeClr val="accent4"/>
                </a:solidFill>
              </a:rPr>
              <a:t>Upon new event, page reload does not occur, instead DOM tree is manipulated dynamically to display the newly received block of information from </a:t>
            </a:r>
            <a:r>
              <a:rPr lang="en-US" sz="1400" dirty="0" err="1" smtClean="0">
                <a:solidFill>
                  <a:schemeClr val="accent4"/>
                </a:solidFill>
              </a:rPr>
              <a:t>NodeJS</a:t>
            </a:r>
            <a:r>
              <a:rPr lang="en-US" sz="1400" dirty="0" smtClean="0">
                <a:solidFill>
                  <a:schemeClr val="accent4"/>
                </a:solidFill>
              </a:rPr>
              <a:t> server</a:t>
            </a:r>
          </a:p>
          <a:p>
            <a:pPr marL="342900" indent="-342900">
              <a:lnSpc>
                <a:spcPct val="150000"/>
              </a:lnSpc>
              <a:buClr>
                <a:schemeClr val="accent4"/>
              </a:buClr>
            </a:pPr>
            <a:r>
              <a:rPr lang="en-US" sz="1400" dirty="0" smtClean="0">
                <a:solidFill>
                  <a:schemeClr val="accent4"/>
                </a:solidFill>
              </a:rPr>
              <a:t>Lightweight to load, responsive to display updated information</a:t>
            </a:r>
            <a:endParaRPr dirty="0"/>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grpSp>
        <p:nvGrpSpPr>
          <p:cNvPr id="9" name="Group 8"/>
          <p:cNvGrpSpPr/>
          <p:nvPr/>
        </p:nvGrpSpPr>
        <p:grpSpPr>
          <a:xfrm>
            <a:off x="6919286" y="4513635"/>
            <a:ext cx="2137569" cy="541913"/>
            <a:chOff x="6465329" y="4176409"/>
            <a:chExt cx="2137569" cy="541913"/>
          </a:xfrm>
        </p:grpSpPr>
        <p:pic>
          <p:nvPicPr>
            <p:cNvPr id="10" name="Picture 2" descr="C:\Users\Hassan Shafiq\Desktop\large.png"/>
            <p:cNvPicPr>
              <a:picLocks noChangeAspect="1" noChangeArrowheads="1"/>
            </p:cNvPicPr>
            <p:nvPr/>
          </p:nvPicPr>
          <p:blipFill>
            <a:blip r:embed="rId3"/>
            <a:srcRect/>
            <a:stretch>
              <a:fillRect/>
            </a:stretch>
          </p:blipFill>
          <p:spPr bwMode="auto">
            <a:xfrm>
              <a:off x="8060985" y="4176409"/>
              <a:ext cx="541913" cy="541913"/>
            </a:xfrm>
            <a:prstGeom prst="rect">
              <a:avLst/>
            </a:prstGeom>
            <a:noFill/>
          </p:spPr>
        </p:pic>
        <p:pic>
          <p:nvPicPr>
            <p:cNvPr id="11" name="Picture 3" descr="C:\Users\Hassan Shafiq\Desktop\NVIDIA_TEGRA.jpg"/>
            <p:cNvPicPr>
              <a:picLocks noChangeAspect="1" noChangeArrowheads="1"/>
            </p:cNvPicPr>
            <p:nvPr/>
          </p:nvPicPr>
          <p:blipFill>
            <a:blip r:embed="rId4"/>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43751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179090"/>
            <a:ext cx="7704000" cy="572700"/>
          </a:xfrm>
          <a:prstGeom prst="rect">
            <a:avLst/>
          </a:prstGeom>
        </p:spPr>
        <p:txBody>
          <a:bodyPr spcFirstLastPara="1" wrap="square" lIns="91425" tIns="91425" rIns="91425" bIns="91425" anchor="t" anchorCtr="0">
            <a:noAutofit/>
          </a:bodyPr>
          <a:lstStyle/>
          <a:p>
            <a:pPr lvl="0"/>
            <a:r>
              <a:rPr lang="en-US" dirty="0" err="1" smtClean="0"/>
              <a:t>ReactJS</a:t>
            </a:r>
            <a:r>
              <a:rPr lang="en-US" dirty="0" smtClean="0"/>
              <a:t> Web Application UI - Interface</a:t>
            </a:r>
            <a:endParaRPr sz="3000" dirty="0">
              <a:solidFill>
                <a:srgbClr val="F3F3F3"/>
              </a:solidFill>
            </a:endParaRPr>
          </a:p>
        </p:txBody>
      </p:sp>
      <p:grpSp>
        <p:nvGrpSpPr>
          <p:cNvPr id="9" name="Group 8"/>
          <p:cNvGrpSpPr/>
          <p:nvPr/>
        </p:nvGrpSpPr>
        <p:grpSpPr>
          <a:xfrm>
            <a:off x="6919286" y="4513635"/>
            <a:ext cx="2137569" cy="541913"/>
            <a:chOff x="6465329" y="4176409"/>
            <a:chExt cx="2137569" cy="541913"/>
          </a:xfrm>
        </p:grpSpPr>
        <p:pic>
          <p:nvPicPr>
            <p:cNvPr id="10" name="Picture 2" descr="C:\Users\Hassan Shafiq\Desktop\large.png"/>
            <p:cNvPicPr>
              <a:picLocks noChangeAspect="1" noChangeArrowheads="1"/>
            </p:cNvPicPr>
            <p:nvPr/>
          </p:nvPicPr>
          <p:blipFill>
            <a:blip r:embed="rId3"/>
            <a:srcRect/>
            <a:stretch>
              <a:fillRect/>
            </a:stretch>
          </p:blipFill>
          <p:spPr bwMode="auto">
            <a:xfrm>
              <a:off x="8060985" y="4176409"/>
              <a:ext cx="541913" cy="541913"/>
            </a:xfrm>
            <a:prstGeom prst="rect">
              <a:avLst/>
            </a:prstGeom>
            <a:noFill/>
          </p:spPr>
        </p:pic>
        <p:pic>
          <p:nvPicPr>
            <p:cNvPr id="11" name="Picture 3" descr="C:\Users\Hassan Shafiq\Desktop\NVIDIA_TEGRA.jpg"/>
            <p:cNvPicPr>
              <a:picLocks noChangeAspect="1" noChangeArrowheads="1"/>
            </p:cNvPicPr>
            <p:nvPr/>
          </p:nvPicPr>
          <p:blipFill>
            <a:blip r:embed="rId4"/>
            <a:srcRect/>
            <a:stretch>
              <a:fillRect/>
            </a:stretch>
          </p:blipFill>
          <p:spPr bwMode="auto">
            <a:xfrm>
              <a:off x="6465329" y="4182895"/>
              <a:ext cx="1592505" cy="531778"/>
            </a:xfrm>
            <a:prstGeom prst="rect">
              <a:avLst/>
            </a:prstGeom>
            <a:noFill/>
          </p:spPr>
        </p:pic>
      </p:grpSp>
      <p:grpSp>
        <p:nvGrpSpPr>
          <p:cNvPr id="6" name="Group 5"/>
          <p:cNvGrpSpPr/>
          <p:nvPr/>
        </p:nvGrpSpPr>
        <p:grpSpPr>
          <a:xfrm>
            <a:off x="7027698" y="1472119"/>
            <a:ext cx="1532642" cy="2738857"/>
            <a:chOff x="7196308" y="1815290"/>
            <a:chExt cx="1255630" cy="2525386"/>
          </a:xfrm>
        </p:grpSpPr>
        <p:pic>
          <p:nvPicPr>
            <p:cNvPr id="7" name="Picture 8" descr="C:\Users\Hassan Shafiq\Desktop\NV_TensorRT_Visual_2C_RGB-625x625-1.png"/>
            <p:cNvPicPr>
              <a:picLocks noChangeAspect="1" noChangeArrowheads="1"/>
            </p:cNvPicPr>
            <p:nvPr/>
          </p:nvPicPr>
          <p:blipFill>
            <a:blip r:embed="rId5" cstate="print"/>
            <a:srcRect t="12084" r="4513" b="15412"/>
            <a:stretch>
              <a:fillRect/>
            </a:stretch>
          </p:blipFill>
          <p:spPr bwMode="auto">
            <a:xfrm>
              <a:off x="7213781" y="3761362"/>
              <a:ext cx="1222996" cy="579314"/>
            </a:xfrm>
            <a:prstGeom prst="rect">
              <a:avLst/>
            </a:prstGeom>
            <a:noFill/>
          </p:spPr>
        </p:pic>
        <p:grpSp>
          <p:nvGrpSpPr>
            <p:cNvPr id="8" name="Group 22"/>
            <p:cNvGrpSpPr/>
            <p:nvPr/>
          </p:nvGrpSpPr>
          <p:grpSpPr>
            <a:xfrm>
              <a:off x="7196308" y="1815290"/>
              <a:ext cx="1255630" cy="1924045"/>
              <a:chOff x="6826657" y="2048754"/>
              <a:chExt cx="1255630" cy="1924045"/>
            </a:xfrm>
          </p:grpSpPr>
          <p:pic>
            <p:nvPicPr>
              <p:cNvPr id="12" name="Picture 4" descr="C:\Users\Hassan Shafiq\Desktop\download.png"/>
              <p:cNvPicPr>
                <a:picLocks noChangeAspect="1" noChangeArrowheads="1"/>
              </p:cNvPicPr>
              <p:nvPr/>
            </p:nvPicPr>
            <p:blipFill>
              <a:blip r:embed="rId6" cstate="print"/>
              <a:srcRect l="18667" t="14286" r="17333" b="14286"/>
              <a:stretch>
                <a:fillRect/>
              </a:stretch>
            </p:blipFill>
            <p:spPr bwMode="auto">
              <a:xfrm>
                <a:off x="7334655" y="2048754"/>
                <a:ext cx="726333" cy="453958"/>
              </a:xfrm>
              <a:prstGeom prst="rect">
                <a:avLst/>
              </a:prstGeom>
              <a:noFill/>
            </p:spPr>
          </p:pic>
          <p:pic>
            <p:nvPicPr>
              <p:cNvPr id="13" name="Picture 2" descr="C:\Users\Hassan Shafiq\Desktop\images.png"/>
              <p:cNvPicPr>
                <a:picLocks noChangeAspect="1" noChangeArrowheads="1"/>
              </p:cNvPicPr>
              <p:nvPr/>
            </p:nvPicPr>
            <p:blipFill>
              <a:blip r:embed="rId7" cstate="print"/>
              <a:srcRect l="13223" t="3846" r="10744" b="7692"/>
              <a:stretch>
                <a:fillRect/>
              </a:stretch>
            </p:blipFill>
            <p:spPr bwMode="auto">
              <a:xfrm>
                <a:off x="6835302" y="2049294"/>
                <a:ext cx="453884" cy="453884"/>
              </a:xfrm>
              <a:prstGeom prst="rect">
                <a:avLst/>
              </a:prstGeom>
              <a:noFill/>
            </p:spPr>
          </p:pic>
          <p:pic>
            <p:nvPicPr>
              <p:cNvPr id="14" name="Picture 3" descr="C:\Users\Hassan Shafiq\Desktop\flat,750x,075,f-pad,750x1000,f8f8f8.u7.jpg"/>
              <p:cNvPicPr>
                <a:picLocks noChangeAspect="1" noChangeArrowheads="1"/>
              </p:cNvPicPr>
              <p:nvPr/>
            </p:nvPicPr>
            <p:blipFill>
              <a:blip r:embed="rId8" cstate="print"/>
              <a:srcRect l="21333" t="43200" r="25333" b="43200"/>
              <a:stretch>
                <a:fillRect/>
              </a:stretch>
            </p:blipFill>
            <p:spPr bwMode="auto">
              <a:xfrm>
                <a:off x="6826657" y="2548647"/>
                <a:ext cx="1255630" cy="426914"/>
              </a:xfrm>
              <a:prstGeom prst="rect">
                <a:avLst/>
              </a:prstGeom>
              <a:noFill/>
            </p:spPr>
          </p:pic>
          <p:pic>
            <p:nvPicPr>
              <p:cNvPr id="15" name="Picture 7" descr="C:\Users\Hassan Shafiq\Desktop\images (1).png"/>
              <p:cNvPicPr>
                <a:picLocks noChangeAspect="1" noChangeArrowheads="1"/>
              </p:cNvPicPr>
              <p:nvPr/>
            </p:nvPicPr>
            <p:blipFill>
              <a:blip r:embed="rId9" cstate="print"/>
              <a:srcRect l="15094" t="10063" r="14465" b="9434"/>
              <a:stretch>
                <a:fillRect/>
              </a:stretch>
            </p:blipFill>
            <p:spPr bwMode="auto">
              <a:xfrm>
                <a:off x="6854758" y="3274978"/>
                <a:ext cx="1221188" cy="697821"/>
              </a:xfrm>
              <a:prstGeom prst="rect">
                <a:avLst/>
              </a:prstGeom>
              <a:noFill/>
            </p:spPr>
          </p:pic>
          <p:pic>
            <p:nvPicPr>
              <p:cNvPr id="16" name="Picture 3" descr="C:\Users\Hassan Shafiq\Desktop\download (2).png"/>
              <p:cNvPicPr>
                <a:picLocks noChangeAspect="1" noChangeArrowheads="1"/>
              </p:cNvPicPr>
              <p:nvPr/>
            </p:nvPicPr>
            <p:blipFill>
              <a:blip r:embed="rId10" cstate="print"/>
              <a:srcRect l="4507" t="5634" r="18873" b="9859"/>
              <a:stretch>
                <a:fillRect/>
              </a:stretch>
            </p:blipFill>
            <p:spPr bwMode="auto">
              <a:xfrm>
                <a:off x="7585411" y="3015574"/>
                <a:ext cx="481414" cy="212389"/>
              </a:xfrm>
              <a:prstGeom prst="rect">
                <a:avLst/>
              </a:prstGeom>
              <a:noFill/>
            </p:spPr>
          </p:pic>
          <p:pic>
            <p:nvPicPr>
              <p:cNvPr id="17" name="Picture 5" descr="C:\Users\Hassan Shafiq\Desktop\python-logo.png"/>
              <p:cNvPicPr>
                <a:picLocks noChangeAspect="1" noChangeArrowheads="1"/>
              </p:cNvPicPr>
              <p:nvPr/>
            </p:nvPicPr>
            <p:blipFill>
              <a:blip r:embed="rId11" cstate="print"/>
              <a:srcRect l="11215" t="8332" r="4670" b="16675"/>
              <a:stretch>
                <a:fillRect/>
              </a:stretch>
            </p:blipFill>
            <p:spPr bwMode="auto">
              <a:xfrm>
                <a:off x="6844490" y="3015577"/>
                <a:ext cx="713356" cy="214007"/>
              </a:xfrm>
              <a:prstGeom prst="rect">
                <a:avLst/>
              </a:prstGeom>
              <a:noFill/>
            </p:spPr>
          </p:pic>
        </p:grpSp>
      </p:grpSp>
    </p:spTree>
    <p:extLst>
      <p:ext uri="{BB962C8B-B14F-4D97-AF65-F5344CB8AC3E}">
        <p14:creationId xmlns:p14="http://schemas.microsoft.com/office/powerpoint/2010/main" xmlns="" val="25854648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1726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Android Application </a:t>
            </a:r>
            <a:r>
              <a:rPr lang="en-US" dirty="0" smtClean="0"/>
              <a:t>UI - </a:t>
            </a:r>
            <a:r>
              <a:rPr lang="en-US" dirty="0"/>
              <a:t>Interface</a:t>
            </a:r>
            <a:endParaRPr sz="3000" dirty="0">
              <a:solidFill>
                <a:srgbClr val="F3F3F3"/>
              </a:solidFill>
            </a:endParaRPr>
          </a:p>
        </p:txBody>
      </p:sp>
      <p:sp>
        <p:nvSpPr>
          <p:cNvPr id="11" name="Google Shape;1760;p45">
            <a:extLst>
              <a:ext uri="{FF2B5EF4-FFF2-40B4-BE49-F238E27FC236}">
                <a16:creationId xmlns:a16="http://schemas.microsoft.com/office/drawing/2014/main" xmlns="" id="{DEA437E4-8A01-45A9-A8D2-FF11D7B0BF87}"/>
              </a:ext>
            </a:extLst>
          </p:cNvPr>
          <p:cNvSpPr/>
          <p:nvPr/>
        </p:nvSpPr>
        <p:spPr>
          <a:xfrm>
            <a:off x="1370109" y="1226733"/>
            <a:ext cx="1470192" cy="293164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9" name="Google Shape;177;p30">
            <a:extLst>
              <a:ext uri="{FF2B5EF4-FFF2-40B4-BE49-F238E27FC236}">
                <a16:creationId xmlns:a16="http://schemas.microsoft.com/office/drawing/2014/main" xmlns="" id="{4E8B4A65-3CB1-40C7-A09F-D7AFC50DCB7E}"/>
              </a:ext>
            </a:extLst>
          </p:cNvPr>
          <p:cNvCxnSpPr>
            <a:cxnSpLocks/>
          </p:cNvCxnSpPr>
          <p:nvPr/>
        </p:nvCxnSpPr>
        <p:spPr>
          <a:xfrm>
            <a:off x="2720008" y="1755040"/>
            <a:ext cx="1410528" cy="0"/>
          </a:xfrm>
          <a:prstGeom prst="straightConnector1">
            <a:avLst/>
          </a:prstGeom>
          <a:noFill/>
          <a:ln w="19050" cap="flat" cmpd="sng">
            <a:solidFill>
              <a:srgbClr val="F3F3F3"/>
            </a:solidFill>
            <a:prstDash val="solid"/>
            <a:round/>
            <a:headEnd type="oval" w="med" len="med"/>
            <a:tailEnd type="oval" w="med" len="med"/>
          </a:ln>
        </p:spPr>
      </p:cxnSp>
      <p:sp>
        <p:nvSpPr>
          <p:cNvPr id="12" name="TextBox 11">
            <a:extLst>
              <a:ext uri="{FF2B5EF4-FFF2-40B4-BE49-F238E27FC236}">
                <a16:creationId xmlns:a16="http://schemas.microsoft.com/office/drawing/2014/main" xmlns="" id="{FD2A1CA9-B11C-4E3C-AFCF-B4DFEA0A0AC6}"/>
              </a:ext>
            </a:extLst>
          </p:cNvPr>
          <p:cNvSpPr txBox="1"/>
          <p:nvPr/>
        </p:nvSpPr>
        <p:spPr>
          <a:xfrm>
            <a:off x="2899965" y="1447263"/>
            <a:ext cx="1230571" cy="307777"/>
          </a:xfrm>
          <a:prstGeom prst="rect">
            <a:avLst/>
          </a:prstGeom>
          <a:noFill/>
        </p:spPr>
        <p:txBody>
          <a:bodyPr wrap="square" rtlCol="0">
            <a:spAutoFit/>
          </a:bodyPr>
          <a:lstStyle/>
          <a:p>
            <a:r>
              <a:rPr lang="en-US" dirty="0">
                <a:solidFill>
                  <a:schemeClr val="tx2"/>
                </a:solidFill>
              </a:rPr>
              <a:t>Login Screen</a:t>
            </a:r>
            <a:endParaRPr lang="x-none" dirty="0">
              <a:solidFill>
                <a:schemeClr val="tx2"/>
              </a:solidFill>
            </a:endParaRPr>
          </a:p>
        </p:txBody>
      </p:sp>
      <p:pic>
        <p:nvPicPr>
          <p:cNvPr id="4" name="Picture 3">
            <a:extLst>
              <a:ext uri="{FF2B5EF4-FFF2-40B4-BE49-F238E27FC236}">
                <a16:creationId xmlns:a16="http://schemas.microsoft.com/office/drawing/2014/main" xmlns="" id="{5C496BA6-3B6F-4BEA-A8D6-65205411E7CE}"/>
              </a:ext>
            </a:extLst>
          </p:cNvPr>
          <p:cNvPicPr>
            <a:picLocks noChangeAspect="1"/>
          </p:cNvPicPr>
          <p:nvPr/>
        </p:nvPicPr>
        <p:blipFill>
          <a:blip r:embed="rId3"/>
          <a:stretch>
            <a:fillRect/>
          </a:stretch>
        </p:blipFill>
        <p:spPr>
          <a:xfrm>
            <a:off x="1421201" y="1468347"/>
            <a:ext cx="1371600" cy="2441888"/>
          </a:xfrm>
          <a:prstGeom prst="rect">
            <a:avLst/>
          </a:prstGeom>
        </p:spPr>
      </p:pic>
      <p:sp>
        <p:nvSpPr>
          <p:cNvPr id="8" name="Google Shape;1760;p45">
            <a:extLst>
              <a:ext uri="{FF2B5EF4-FFF2-40B4-BE49-F238E27FC236}">
                <a16:creationId xmlns:a16="http://schemas.microsoft.com/office/drawing/2014/main" xmlns="" id="{CB165DDB-CB35-4C8C-B71F-3C7168228422}"/>
              </a:ext>
            </a:extLst>
          </p:cNvPr>
          <p:cNvSpPr/>
          <p:nvPr/>
        </p:nvSpPr>
        <p:spPr>
          <a:xfrm>
            <a:off x="5713366" y="1223467"/>
            <a:ext cx="1470192" cy="293164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 name="Google Shape;177;p30">
            <a:extLst>
              <a:ext uri="{FF2B5EF4-FFF2-40B4-BE49-F238E27FC236}">
                <a16:creationId xmlns:a16="http://schemas.microsoft.com/office/drawing/2014/main" xmlns="" id="{6DD0F3D6-A390-4AEB-8750-C817829E393E}"/>
              </a:ext>
            </a:extLst>
          </p:cNvPr>
          <p:cNvCxnSpPr>
            <a:cxnSpLocks/>
          </p:cNvCxnSpPr>
          <p:nvPr/>
        </p:nvCxnSpPr>
        <p:spPr>
          <a:xfrm>
            <a:off x="4284686" y="3360964"/>
            <a:ext cx="1700909" cy="0"/>
          </a:xfrm>
          <a:prstGeom prst="straightConnector1">
            <a:avLst/>
          </a:prstGeom>
          <a:noFill/>
          <a:ln w="19050" cap="flat" cmpd="sng">
            <a:solidFill>
              <a:srgbClr val="F3F3F3"/>
            </a:solidFill>
            <a:prstDash val="solid"/>
            <a:round/>
            <a:headEnd type="oval" w="med" len="med"/>
            <a:tailEnd type="oval" w="med" len="med"/>
          </a:ln>
        </p:spPr>
      </p:cxnSp>
      <p:pic>
        <p:nvPicPr>
          <p:cNvPr id="3" name="Picture 2" descr="A screenshot of a cell phone&#10;&#10;Description automatically generated">
            <a:extLst>
              <a:ext uri="{FF2B5EF4-FFF2-40B4-BE49-F238E27FC236}">
                <a16:creationId xmlns:a16="http://schemas.microsoft.com/office/drawing/2014/main" xmlns="" id="{31E39AE4-131B-4751-A533-A71B089FAD3F}"/>
              </a:ext>
            </a:extLst>
          </p:cNvPr>
          <p:cNvPicPr>
            <a:picLocks noChangeAspect="1"/>
          </p:cNvPicPr>
          <p:nvPr/>
        </p:nvPicPr>
        <p:blipFill>
          <a:blip r:embed="rId4"/>
          <a:stretch>
            <a:fillRect/>
          </a:stretch>
        </p:blipFill>
        <p:spPr>
          <a:xfrm>
            <a:off x="5762662" y="1468347"/>
            <a:ext cx="1371600" cy="2441888"/>
          </a:xfrm>
          <a:prstGeom prst="rect">
            <a:avLst/>
          </a:prstGeom>
        </p:spPr>
      </p:pic>
      <p:sp>
        <p:nvSpPr>
          <p:cNvPr id="5" name="Rectangle 4">
            <a:extLst>
              <a:ext uri="{FF2B5EF4-FFF2-40B4-BE49-F238E27FC236}">
                <a16:creationId xmlns:a16="http://schemas.microsoft.com/office/drawing/2014/main" xmlns="" id="{797AF8EE-5763-4BDD-90AC-75B46982A323}"/>
              </a:ext>
            </a:extLst>
          </p:cNvPr>
          <p:cNvSpPr/>
          <p:nvPr/>
        </p:nvSpPr>
        <p:spPr>
          <a:xfrm>
            <a:off x="4375631" y="3053187"/>
            <a:ext cx="1279517" cy="307777"/>
          </a:xfrm>
          <a:prstGeom prst="rect">
            <a:avLst/>
          </a:prstGeom>
        </p:spPr>
        <p:txBody>
          <a:bodyPr wrap="none">
            <a:spAutoFit/>
          </a:bodyPr>
          <a:lstStyle/>
          <a:p>
            <a:r>
              <a:rPr lang="en-US" dirty="0">
                <a:solidFill>
                  <a:schemeClr val="tx2"/>
                </a:solidFill>
              </a:rPr>
              <a:t>Home Screen</a:t>
            </a:r>
            <a:endParaRPr lang="x-none" dirty="0">
              <a:solidFill>
                <a:schemeClr val="tx2"/>
              </a:solidFill>
            </a:endParaRPr>
          </a:p>
        </p:txBody>
      </p:sp>
      <p:grpSp>
        <p:nvGrpSpPr>
          <p:cNvPr id="14" name="Group 13"/>
          <p:cNvGrpSpPr/>
          <p:nvPr/>
        </p:nvGrpSpPr>
        <p:grpSpPr>
          <a:xfrm>
            <a:off x="6919286" y="4513635"/>
            <a:ext cx="2137569" cy="541913"/>
            <a:chOff x="6465329" y="4176409"/>
            <a:chExt cx="2137569" cy="541913"/>
          </a:xfrm>
        </p:grpSpPr>
        <p:pic>
          <p:nvPicPr>
            <p:cNvPr id="15" name="Picture 2" descr="C:\Users\Hassan Shafiq\Desktop\large.png"/>
            <p:cNvPicPr>
              <a:picLocks noChangeAspect="1" noChangeArrowheads="1"/>
            </p:cNvPicPr>
            <p:nvPr/>
          </p:nvPicPr>
          <p:blipFill>
            <a:blip r:embed="rId5"/>
            <a:srcRect/>
            <a:stretch>
              <a:fillRect/>
            </a:stretch>
          </p:blipFill>
          <p:spPr bwMode="auto">
            <a:xfrm>
              <a:off x="8060985" y="4176409"/>
              <a:ext cx="541913" cy="541913"/>
            </a:xfrm>
            <a:prstGeom prst="rect">
              <a:avLst/>
            </a:prstGeom>
            <a:noFill/>
          </p:spPr>
        </p:pic>
        <p:pic>
          <p:nvPicPr>
            <p:cNvPr id="16" name="Picture 3" descr="C:\Users\Hassan Shafiq\Desktop\NVIDIA_TEGRA.jpg"/>
            <p:cNvPicPr>
              <a:picLocks noChangeAspect="1" noChangeArrowheads="1"/>
            </p:cNvPicPr>
            <p:nvPr/>
          </p:nvPicPr>
          <p:blipFill>
            <a:blip r:embed="rId6"/>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10394608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564CE26-35AA-44C3-9858-88FBEB09A553}"/>
              </a:ext>
            </a:extLst>
          </p:cNvPr>
          <p:cNvSpPr>
            <a:spLocks noGrp="1"/>
          </p:cNvSpPr>
          <p:nvPr>
            <p:ph type="title"/>
          </p:nvPr>
        </p:nvSpPr>
        <p:spPr>
          <a:xfrm>
            <a:off x="720100" y="179090"/>
            <a:ext cx="7704000" cy="572700"/>
          </a:xfrm>
        </p:spPr>
        <p:txBody>
          <a:bodyPr/>
          <a:lstStyle/>
          <a:p>
            <a:r>
              <a:rPr lang="en-US" dirty="0"/>
              <a:t>Android Application </a:t>
            </a:r>
            <a:r>
              <a:rPr lang="en-US" dirty="0" smtClean="0"/>
              <a:t>UI - </a:t>
            </a:r>
            <a:r>
              <a:rPr lang="en-US" dirty="0"/>
              <a:t>Interface</a:t>
            </a:r>
            <a:endParaRPr lang="x-none" dirty="0"/>
          </a:p>
        </p:txBody>
      </p:sp>
      <p:sp>
        <p:nvSpPr>
          <p:cNvPr id="5" name="Google Shape;1760;p45">
            <a:extLst>
              <a:ext uri="{FF2B5EF4-FFF2-40B4-BE49-F238E27FC236}">
                <a16:creationId xmlns:a16="http://schemas.microsoft.com/office/drawing/2014/main" xmlns="" id="{1EECA77C-85AC-4AFB-84A7-0BBF250E82E8}"/>
              </a:ext>
            </a:extLst>
          </p:cNvPr>
          <p:cNvSpPr/>
          <p:nvPr/>
        </p:nvSpPr>
        <p:spPr>
          <a:xfrm>
            <a:off x="3836904" y="1390017"/>
            <a:ext cx="1470192" cy="293164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6" name="Google Shape;177;p30">
            <a:extLst>
              <a:ext uri="{FF2B5EF4-FFF2-40B4-BE49-F238E27FC236}">
                <a16:creationId xmlns:a16="http://schemas.microsoft.com/office/drawing/2014/main" xmlns="" id="{02CDC85E-2291-4DF6-AD10-97802D69E9F0}"/>
              </a:ext>
            </a:extLst>
          </p:cNvPr>
          <p:cNvCxnSpPr>
            <a:cxnSpLocks/>
          </p:cNvCxnSpPr>
          <p:nvPr/>
        </p:nvCxnSpPr>
        <p:spPr>
          <a:xfrm>
            <a:off x="2466442" y="2560320"/>
            <a:ext cx="1700909" cy="0"/>
          </a:xfrm>
          <a:prstGeom prst="straightConnector1">
            <a:avLst/>
          </a:prstGeom>
          <a:noFill/>
          <a:ln w="19050" cap="flat" cmpd="sng">
            <a:solidFill>
              <a:srgbClr val="F3F3F3"/>
            </a:solidFill>
            <a:prstDash val="solid"/>
            <a:round/>
            <a:headEnd type="oval" w="med" len="med"/>
            <a:tailEnd type="oval" w="med" len="med"/>
          </a:ln>
        </p:spPr>
      </p:cxnSp>
      <p:sp>
        <p:nvSpPr>
          <p:cNvPr id="7" name="Rectangle 6">
            <a:extLst>
              <a:ext uri="{FF2B5EF4-FFF2-40B4-BE49-F238E27FC236}">
                <a16:creationId xmlns:a16="http://schemas.microsoft.com/office/drawing/2014/main" xmlns="" id="{E866463A-9538-4A11-B320-04353FF0ABDA}"/>
              </a:ext>
            </a:extLst>
          </p:cNvPr>
          <p:cNvSpPr/>
          <p:nvPr/>
        </p:nvSpPr>
        <p:spPr>
          <a:xfrm>
            <a:off x="2557387" y="2252543"/>
            <a:ext cx="1080745" cy="307777"/>
          </a:xfrm>
          <a:prstGeom prst="rect">
            <a:avLst/>
          </a:prstGeom>
        </p:spPr>
        <p:txBody>
          <a:bodyPr wrap="none">
            <a:spAutoFit/>
          </a:bodyPr>
          <a:lstStyle/>
          <a:p>
            <a:r>
              <a:rPr lang="en-US" dirty="0">
                <a:solidFill>
                  <a:schemeClr val="tx2"/>
                </a:solidFill>
              </a:rPr>
              <a:t>Alert Demo</a:t>
            </a:r>
            <a:endParaRPr lang="x-none" dirty="0">
              <a:solidFill>
                <a:schemeClr val="tx2"/>
              </a:solidFill>
            </a:endParaRPr>
          </a:p>
        </p:txBody>
      </p:sp>
      <p:pic>
        <p:nvPicPr>
          <p:cNvPr id="4" name="Alert Demo (Android)">
            <a:hlinkClick r:id="" action="ppaction://media"/>
            <a:extLst>
              <a:ext uri="{FF2B5EF4-FFF2-40B4-BE49-F238E27FC236}">
                <a16:creationId xmlns:a16="http://schemas.microsoft.com/office/drawing/2014/main" xmlns="" id="{BA578B29-F9C6-4D7C-BA53-4C644A5833A5}"/>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3889534" y="1634898"/>
            <a:ext cx="1364932" cy="2441887"/>
          </a:xfrm>
          <a:prstGeom prst="rect">
            <a:avLst/>
          </a:prstGeom>
        </p:spPr>
      </p:pic>
      <p:grpSp>
        <p:nvGrpSpPr>
          <p:cNvPr id="8" name="Group 7"/>
          <p:cNvGrpSpPr/>
          <p:nvPr/>
        </p:nvGrpSpPr>
        <p:grpSpPr>
          <a:xfrm>
            <a:off x="6919286" y="4513635"/>
            <a:ext cx="2137569" cy="541913"/>
            <a:chOff x="6465329" y="4176409"/>
            <a:chExt cx="2137569" cy="541913"/>
          </a:xfrm>
        </p:grpSpPr>
        <p:pic>
          <p:nvPicPr>
            <p:cNvPr id="9" name="Picture 2" descr="C:\Users\Hassan Shafiq\Desktop\large.png"/>
            <p:cNvPicPr>
              <a:picLocks noChangeAspect="1" noChangeArrowheads="1"/>
            </p:cNvPicPr>
            <p:nvPr/>
          </p:nvPicPr>
          <p:blipFill>
            <a:blip r:embed="rId5"/>
            <a:srcRect/>
            <a:stretch>
              <a:fillRect/>
            </a:stretch>
          </p:blipFill>
          <p:spPr bwMode="auto">
            <a:xfrm>
              <a:off x="8060985" y="4176409"/>
              <a:ext cx="541913" cy="541913"/>
            </a:xfrm>
            <a:prstGeom prst="rect">
              <a:avLst/>
            </a:prstGeom>
            <a:noFill/>
          </p:spPr>
        </p:pic>
        <p:pic>
          <p:nvPicPr>
            <p:cNvPr id="10" name="Picture 3" descr="C:\Users\Hassan Shafiq\Desktop\NVIDIA_TEGRA.jpg"/>
            <p:cNvPicPr>
              <a:picLocks noChangeAspect="1" noChangeArrowheads="1"/>
            </p:cNvPicPr>
            <p:nvPr/>
          </p:nvPicPr>
          <p:blipFill>
            <a:blip r:embed="rId6"/>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210497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1790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Android Application - Technology</a:t>
            </a:r>
            <a:endParaRPr sz="3000" dirty="0">
              <a:solidFill>
                <a:srgbClr val="F3F3F3"/>
              </a:solidFill>
            </a:endParaRPr>
          </a:p>
        </p:txBody>
      </p:sp>
      <p:sp>
        <p:nvSpPr>
          <p:cNvPr id="5" name="Google Shape;110;p25"/>
          <p:cNvSpPr txBox="1">
            <a:spLocks noGrp="1"/>
          </p:cNvSpPr>
          <p:nvPr>
            <p:ph type="body" idx="1"/>
          </p:nvPr>
        </p:nvSpPr>
        <p:spPr>
          <a:xfrm>
            <a:off x="162128" y="1924190"/>
            <a:ext cx="8800289" cy="1383202"/>
          </a:xfrm>
          <a:prstGeom prst="rect">
            <a:avLst/>
          </a:prstGeom>
          <a:solidFill>
            <a:srgbClr val="0C343D">
              <a:alpha val="56699"/>
            </a:srgbClr>
          </a:solidFill>
        </p:spPr>
        <p:txBody>
          <a:bodyPr spcFirstLastPara="1" wrap="square" lIns="234000" tIns="234000" rIns="234000" bIns="91425" anchor="t" anchorCtr="0">
            <a:noAutofit/>
          </a:bodyPr>
          <a:lstStyle/>
          <a:p>
            <a:pPr marL="488950" lvl="0" indent="-342900">
              <a:lnSpc>
                <a:spcPct val="150000"/>
              </a:lnSpc>
              <a:buClr>
                <a:srgbClr val="F3F3F3"/>
              </a:buClr>
              <a:buSzPts val="1300"/>
            </a:pPr>
            <a:r>
              <a:rPr lang="en-US" sz="1200" dirty="0" smtClean="0">
                <a:solidFill>
                  <a:schemeClr val="tx2"/>
                </a:solidFill>
              </a:rPr>
              <a:t>Implements GET, POST, PUT, DELETE HTTP requests using Retrofit Library, a REST services based client for Android</a:t>
            </a:r>
            <a:endParaRPr lang="en-US" sz="1200" dirty="0" smtClean="0"/>
          </a:p>
          <a:p>
            <a:pPr marL="488950" indent="-342900">
              <a:lnSpc>
                <a:spcPct val="150000"/>
              </a:lnSpc>
              <a:buClr>
                <a:srgbClr val="F3F3F3"/>
              </a:buClr>
              <a:buSzPts val="1300"/>
            </a:pPr>
            <a:r>
              <a:rPr lang="en-US" sz="1200" dirty="0" smtClean="0">
                <a:solidFill>
                  <a:schemeClr val="tx2"/>
                </a:solidFill>
              </a:rPr>
              <a:t>Instant alert notification for key-events along with live stream of DNN Processed CCTV feed</a:t>
            </a:r>
          </a:p>
          <a:p>
            <a:pPr marL="488950" indent="-342900">
              <a:lnSpc>
                <a:spcPct val="150000"/>
              </a:lnSpc>
              <a:buClr>
                <a:srgbClr val="F3F3F3"/>
              </a:buClr>
              <a:buSzPts val="1300"/>
            </a:pPr>
            <a:r>
              <a:rPr lang="en-US" sz="1200" dirty="0" smtClean="0">
                <a:solidFill>
                  <a:schemeClr val="tx2"/>
                </a:solidFill>
              </a:rPr>
              <a:t>Offers UI features as per Web UI and interacts with the same backend architecture using HTTP requests</a:t>
            </a:r>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grpSp>
        <p:nvGrpSpPr>
          <p:cNvPr id="6" name="Group 5"/>
          <p:cNvGrpSpPr/>
          <p:nvPr/>
        </p:nvGrpSpPr>
        <p:grpSpPr>
          <a:xfrm>
            <a:off x="6919286" y="4513635"/>
            <a:ext cx="2137569" cy="541913"/>
            <a:chOff x="6465329" y="4176409"/>
            <a:chExt cx="2137569" cy="541913"/>
          </a:xfrm>
        </p:grpSpPr>
        <p:pic>
          <p:nvPicPr>
            <p:cNvPr id="7" name="Picture 2" descr="C:\Users\Hassan Shafiq\Desktop\large.png"/>
            <p:cNvPicPr>
              <a:picLocks noChangeAspect="1" noChangeArrowheads="1"/>
            </p:cNvPicPr>
            <p:nvPr/>
          </p:nvPicPr>
          <p:blipFill>
            <a:blip r:embed="rId3"/>
            <a:srcRect/>
            <a:stretch>
              <a:fillRect/>
            </a:stretch>
          </p:blipFill>
          <p:spPr bwMode="auto">
            <a:xfrm>
              <a:off x="8060985" y="4176409"/>
              <a:ext cx="541913" cy="541913"/>
            </a:xfrm>
            <a:prstGeom prst="rect">
              <a:avLst/>
            </a:prstGeom>
            <a:noFill/>
          </p:spPr>
        </p:pic>
        <p:pic>
          <p:nvPicPr>
            <p:cNvPr id="8" name="Picture 3" descr="C:\Users\Hassan Shafiq\Desktop\NVIDIA_TEGRA.jpg"/>
            <p:cNvPicPr>
              <a:picLocks noChangeAspect="1" noChangeArrowheads="1"/>
            </p:cNvPicPr>
            <p:nvPr/>
          </p:nvPicPr>
          <p:blipFill>
            <a:blip r:embed="rId4"/>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495644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1855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and Challenges</a:t>
            </a:r>
            <a:endParaRPr dirty="0"/>
          </a:p>
        </p:txBody>
      </p:sp>
      <p:graphicFrame>
        <p:nvGraphicFramePr>
          <p:cNvPr id="647" name="Google Shape;647;p33"/>
          <p:cNvGraphicFramePr/>
          <p:nvPr>
            <p:extLst>
              <p:ext uri="{D42A27DB-BD31-4B8C-83A1-F6EECF244321}">
                <p14:modId xmlns:p14="http://schemas.microsoft.com/office/powerpoint/2010/main" xmlns="" val="1868561645"/>
              </p:ext>
            </p:extLst>
          </p:nvPr>
        </p:nvGraphicFramePr>
        <p:xfrm>
          <a:off x="1264581" y="888463"/>
          <a:ext cx="6531800" cy="3383220"/>
        </p:xfrm>
        <a:graphic>
          <a:graphicData uri="http://schemas.openxmlformats.org/drawingml/2006/table">
            <a:tbl>
              <a:tblPr>
                <a:noFill/>
                <a:tableStyleId>{BBA4E0AC-176D-47EA-BABE-1988B621206B}</a:tableStyleId>
              </a:tblPr>
              <a:tblGrid>
                <a:gridCol w="1632950">
                  <a:extLst>
                    <a:ext uri="{9D8B030D-6E8A-4147-A177-3AD203B41FA5}">
                      <a16:colId xmlns:a16="http://schemas.microsoft.com/office/drawing/2014/main" xmlns="" val="20001"/>
                    </a:ext>
                  </a:extLst>
                </a:gridCol>
                <a:gridCol w="1632950">
                  <a:extLst>
                    <a:ext uri="{9D8B030D-6E8A-4147-A177-3AD203B41FA5}">
                      <a16:colId xmlns:a16="http://schemas.microsoft.com/office/drawing/2014/main" xmlns="" val="20002"/>
                    </a:ext>
                  </a:extLst>
                </a:gridCol>
                <a:gridCol w="1632950">
                  <a:extLst>
                    <a:ext uri="{9D8B030D-6E8A-4147-A177-3AD203B41FA5}">
                      <a16:colId xmlns:a16="http://schemas.microsoft.com/office/drawing/2014/main" xmlns="" val="20003"/>
                    </a:ext>
                  </a:extLst>
                </a:gridCol>
                <a:gridCol w="1632950">
                  <a:extLst>
                    <a:ext uri="{9D8B030D-6E8A-4147-A177-3AD203B41FA5}">
                      <a16:colId xmlns:a16="http://schemas.microsoft.com/office/drawing/2014/main" xmlns="" val="661519281"/>
                    </a:ext>
                  </a:extLst>
                </a:gridCol>
              </a:tblGrid>
              <a:tr h="92639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u="none" dirty="0" smtClean="0">
                          <a:solidFill>
                            <a:srgbClr val="F3F3F3"/>
                          </a:solidFill>
                          <a:latin typeface="Fira Sans Condensed" panose="020B0604020202020204" charset="0"/>
                          <a:ea typeface="Rajdhani"/>
                          <a:cs typeface="Rajdhani"/>
                          <a:sym typeface="Rajdhani"/>
                        </a:rPr>
                        <a:t>Memory Footprint Limitations</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u="none" dirty="0" smtClean="0">
                          <a:solidFill>
                            <a:srgbClr val="F3F3F3"/>
                          </a:solidFill>
                          <a:latin typeface="Fira Sans Condensed" panose="020B0604020202020204" charset="0"/>
                          <a:ea typeface="Rajdhani"/>
                          <a:cs typeface="Rajdhani"/>
                          <a:sym typeface="Rajdhani"/>
                        </a:rPr>
                        <a:t>Model Accuracy</a:t>
                      </a:r>
                    </a:p>
                    <a:p>
                      <a:pPr marL="0" lvl="0" indent="0" algn="ctr" rtl="0">
                        <a:spcBef>
                          <a:spcPts val="0"/>
                        </a:spcBef>
                        <a:spcAft>
                          <a:spcPts val="0"/>
                        </a:spcAft>
                        <a:buNone/>
                      </a:pPr>
                      <a:endParaRPr sz="1600" b="1" u="none" dirty="0">
                        <a:solidFill>
                          <a:srgbClr val="F3F3F3"/>
                        </a:solidFill>
                        <a:latin typeface="Fira Sans Condensed" panose="020B0604020202020204" charset="0"/>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800" b="1" dirty="0">
                          <a:solidFill>
                            <a:srgbClr val="F3F3F3"/>
                          </a:solidFill>
                          <a:latin typeface="Fira Sans Condensed" panose="020B0604020202020204" charset="0"/>
                          <a:ea typeface="Rajdhani"/>
                          <a:cs typeface="Rajdhani"/>
                          <a:sym typeface="Rajdhani"/>
                        </a:rPr>
                        <a:t>Google </a:t>
                      </a:r>
                      <a:r>
                        <a:rPr lang="en-US" sz="1800" b="1" dirty="0" smtClean="0">
                          <a:solidFill>
                            <a:srgbClr val="F3F3F3"/>
                          </a:solidFill>
                          <a:latin typeface="Fira Sans Condensed" panose="020B0604020202020204" charset="0"/>
                          <a:ea typeface="Rajdhani"/>
                          <a:cs typeface="Rajdhani"/>
                          <a:sym typeface="Rajdhani"/>
                        </a:rPr>
                        <a:t>Cloud</a:t>
                      </a:r>
                    </a:p>
                    <a:p>
                      <a:pPr marL="0" lvl="0" indent="0" algn="ctr" rtl="0">
                        <a:spcBef>
                          <a:spcPts val="0"/>
                        </a:spcBef>
                        <a:spcAft>
                          <a:spcPts val="0"/>
                        </a:spcAft>
                        <a:buNone/>
                      </a:pPr>
                      <a:r>
                        <a:rPr lang="en-US" sz="1800" b="1" dirty="0" smtClean="0">
                          <a:solidFill>
                            <a:srgbClr val="F3F3F3"/>
                          </a:solidFill>
                          <a:latin typeface="Fira Sans Condensed" panose="020B0604020202020204" charset="0"/>
                          <a:ea typeface="Rajdhani"/>
                          <a:cs typeface="Rajdhani"/>
                          <a:sym typeface="Rajdhani"/>
                        </a:rPr>
                        <a:t>AI Compute</a:t>
                      </a:r>
                      <a:r>
                        <a:rPr lang="en-US" sz="1800" b="1" baseline="0" dirty="0" smtClean="0">
                          <a:solidFill>
                            <a:srgbClr val="F3F3F3"/>
                          </a:solidFill>
                          <a:latin typeface="Fira Sans Condensed" panose="020B0604020202020204" charset="0"/>
                          <a:ea typeface="Rajdhani"/>
                          <a:cs typeface="Rajdhani"/>
                          <a:sym typeface="Rajdhani"/>
                        </a:rPr>
                        <a:t> Engines</a:t>
                      </a:r>
                      <a:endParaRPr sz="1800" b="1" dirty="0">
                        <a:solidFill>
                          <a:srgbClr val="F3F3F3"/>
                        </a:solidFill>
                        <a:latin typeface="Fira Sans Condensed" panose="020B0604020202020204" charset="0"/>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800" b="1" dirty="0">
                          <a:solidFill>
                            <a:srgbClr val="F3F3F3"/>
                          </a:solidFill>
                          <a:latin typeface="Fira Sans Condensed" panose="020B0604020202020204" charset="0"/>
                          <a:ea typeface="Rajdhani"/>
                          <a:cs typeface="Rajdhani"/>
                          <a:sym typeface="Rajdhani"/>
                        </a:rPr>
                        <a:t>Linux </a:t>
                      </a:r>
                      <a:r>
                        <a:rPr lang="en-US" sz="1800" b="1" dirty="0" smtClean="0">
                          <a:solidFill>
                            <a:srgbClr val="F3F3F3"/>
                          </a:solidFill>
                          <a:latin typeface="Fira Sans Condensed" panose="020B0604020202020204" charset="0"/>
                          <a:ea typeface="Rajdhani"/>
                          <a:cs typeface="Rajdhani"/>
                          <a:sym typeface="Rajdhani"/>
                        </a:rPr>
                        <a:t>for</a:t>
                      </a:r>
                      <a:r>
                        <a:rPr lang="en-US" sz="1800" b="1" baseline="0" dirty="0" smtClean="0">
                          <a:solidFill>
                            <a:srgbClr val="F3F3F3"/>
                          </a:solidFill>
                          <a:latin typeface="Fira Sans Condensed" panose="020B0604020202020204" charset="0"/>
                          <a:ea typeface="Rajdhani"/>
                          <a:cs typeface="Rajdhani"/>
                          <a:sym typeface="Rajdhani"/>
                        </a:rPr>
                        <a:t> </a:t>
                      </a:r>
                      <a:r>
                        <a:rPr lang="en-US" sz="1800" b="1" baseline="0" dirty="0" err="1" smtClean="0">
                          <a:solidFill>
                            <a:srgbClr val="F3F3F3"/>
                          </a:solidFill>
                          <a:latin typeface="Fira Sans Condensed" panose="020B0604020202020204" charset="0"/>
                          <a:ea typeface="Rajdhani"/>
                          <a:cs typeface="Rajdhani"/>
                          <a:sym typeface="Rajdhani"/>
                        </a:rPr>
                        <a:t>Tegra</a:t>
                      </a:r>
                      <a:r>
                        <a:rPr lang="en-US" sz="1800" b="1" baseline="0" dirty="0" smtClean="0">
                          <a:solidFill>
                            <a:srgbClr val="F3F3F3"/>
                          </a:solidFill>
                          <a:latin typeface="Fira Sans Condensed" panose="020B0604020202020204" charset="0"/>
                          <a:ea typeface="Rajdhani"/>
                          <a:cs typeface="Rajdhani"/>
                          <a:sym typeface="Rajdhani"/>
                        </a:rPr>
                        <a:t> (L4T) Port</a:t>
                      </a:r>
                      <a:endParaRPr sz="1800" b="1" dirty="0">
                        <a:solidFill>
                          <a:srgbClr val="F3F3F3"/>
                        </a:solidFill>
                        <a:latin typeface="Fira Sans Condensed" panose="020B0604020202020204" charset="0"/>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xmlns="" val="10000"/>
                  </a:ext>
                </a:extLst>
              </a:tr>
              <a:tr h="20632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smtClean="0">
                          <a:solidFill>
                            <a:srgbClr val="F3F3F3"/>
                          </a:solidFill>
                          <a:latin typeface="Fira Sans Condensed Light"/>
                          <a:ea typeface="Fira Sans Condensed Light"/>
                          <a:cs typeface="Fira Sans Condensed Light"/>
                          <a:sym typeface="Fira Sans Condensed Light"/>
                        </a:rPr>
                        <a:t>NVIDIA Jetson Nano has a shared 4.0 GB of DDR3 RAM between CPU Cores and GPU. L4T OS occupying 1.5 GB for OS services. So inference engine runtime has to be scaled accordingly with repeated attempts.</a:t>
                      </a:r>
                      <a:endParaRPr lang="en-US" sz="1200" dirty="0" smtClean="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dirty="0" smtClean="0">
                          <a:solidFill>
                            <a:srgbClr val="F3F3F3"/>
                          </a:solidFill>
                          <a:latin typeface="Fira Sans Condensed Light"/>
                          <a:ea typeface="Fira Sans Condensed Light"/>
                          <a:cs typeface="Fira Sans Condensed Light"/>
                          <a:sym typeface="Fira Sans Condensed Light"/>
                        </a:rPr>
                        <a:t>Due</a:t>
                      </a:r>
                      <a:r>
                        <a:rPr lang="en-US" sz="1200" baseline="0" dirty="0" smtClean="0">
                          <a:solidFill>
                            <a:srgbClr val="F3F3F3"/>
                          </a:solidFill>
                          <a:latin typeface="Fira Sans Condensed Light"/>
                          <a:ea typeface="Fira Sans Condensed Light"/>
                          <a:cs typeface="Fira Sans Condensed Light"/>
                          <a:sym typeface="Fira Sans Condensed Light"/>
                        </a:rPr>
                        <a:t> to a scaled down version of C3D 3D-CNN implementation to match memory footprint for DNN Model, hyper-parameters had to be tuned repeatedly , until a performance to memory balance was achieved/</a:t>
                      </a:r>
                      <a:endParaRPr sz="12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dirty="0" smtClean="0">
                          <a:solidFill>
                            <a:srgbClr val="F3F3F3"/>
                          </a:solidFill>
                          <a:latin typeface="Fira Sans Condensed Light"/>
                          <a:ea typeface="Fira Sans Condensed Light"/>
                          <a:cs typeface="Fira Sans Condensed Light"/>
                          <a:sym typeface="Fira Sans Condensed Light"/>
                        </a:rPr>
                        <a:t>Compute</a:t>
                      </a:r>
                      <a:r>
                        <a:rPr lang="en-US" sz="1200" baseline="0" dirty="0" smtClean="0">
                          <a:solidFill>
                            <a:srgbClr val="F3F3F3"/>
                          </a:solidFill>
                          <a:latin typeface="Fira Sans Condensed Light"/>
                          <a:ea typeface="Fira Sans Condensed Light"/>
                          <a:cs typeface="Fira Sans Condensed Light"/>
                          <a:sym typeface="Fira Sans Condensed Light"/>
                        </a:rPr>
                        <a:t> requirements for Model training were exotic. Google </a:t>
                      </a:r>
                      <a:r>
                        <a:rPr lang="en-US" sz="1200" baseline="0" dirty="0" err="1" smtClean="0">
                          <a:solidFill>
                            <a:srgbClr val="F3F3F3"/>
                          </a:solidFill>
                          <a:latin typeface="Fira Sans Condensed Light"/>
                          <a:ea typeface="Fira Sans Condensed Light"/>
                          <a:cs typeface="Fira Sans Condensed Light"/>
                          <a:sym typeface="Fira Sans Condensed Light"/>
                        </a:rPr>
                        <a:t>Colab</a:t>
                      </a:r>
                      <a:r>
                        <a:rPr lang="en-US" sz="1200" baseline="0" dirty="0" smtClean="0">
                          <a:solidFill>
                            <a:srgbClr val="F3F3F3"/>
                          </a:solidFill>
                          <a:latin typeface="Fira Sans Condensed Light"/>
                          <a:ea typeface="Fira Sans Condensed Light"/>
                          <a:cs typeface="Fira Sans Condensed Light"/>
                          <a:sym typeface="Fira Sans Condensed Light"/>
                        </a:rPr>
                        <a:t> has shared, time-constrained GPU resource. So Google Cloud Platform services had to be discovered thoroughly going through Docs, exhaustively.</a:t>
                      </a:r>
                      <a:endParaRPr sz="12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dirty="0" smtClean="0">
                          <a:solidFill>
                            <a:srgbClr val="F3F3F3"/>
                          </a:solidFill>
                          <a:latin typeface="Fira Sans Condensed Light"/>
                          <a:ea typeface="Fira Sans Condensed Light"/>
                          <a:cs typeface="Fira Sans Condensed Light"/>
                          <a:sym typeface="Fira Sans Condensed Light"/>
                        </a:rPr>
                        <a:t>Due</a:t>
                      </a:r>
                      <a:r>
                        <a:rPr lang="en-US" sz="1200" baseline="0" dirty="0" smtClean="0">
                          <a:solidFill>
                            <a:srgbClr val="F3F3F3"/>
                          </a:solidFill>
                          <a:latin typeface="Fira Sans Condensed Light"/>
                          <a:ea typeface="Fira Sans Condensed Light"/>
                          <a:cs typeface="Fira Sans Condensed Light"/>
                          <a:sym typeface="Fira Sans Condensed Light"/>
                        </a:rPr>
                        <a:t> to Linux port for ARM architecture, most of the mainstream libraries and frameworks, were not deployable and  had to be build from source or alternatives had to be learnt and port the code accordingly.</a:t>
                      </a:r>
                      <a:endParaRPr sz="12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xmlns="" val="10001"/>
                  </a:ext>
                </a:extLst>
              </a:tr>
            </a:tbl>
          </a:graphicData>
        </a:graphic>
      </p:graphicFrame>
      <p:grpSp>
        <p:nvGrpSpPr>
          <p:cNvPr id="4" name="Group 3"/>
          <p:cNvGrpSpPr/>
          <p:nvPr/>
        </p:nvGrpSpPr>
        <p:grpSpPr>
          <a:xfrm>
            <a:off x="6919286" y="4513635"/>
            <a:ext cx="2137569" cy="541913"/>
            <a:chOff x="6465329" y="4176409"/>
            <a:chExt cx="2137569" cy="541913"/>
          </a:xfrm>
        </p:grpSpPr>
        <p:pic>
          <p:nvPicPr>
            <p:cNvPr id="5" name="Picture 2" descr="C:\Users\Hassan Shafiq\Desktop\large.png"/>
            <p:cNvPicPr>
              <a:picLocks noChangeAspect="1" noChangeArrowheads="1"/>
            </p:cNvPicPr>
            <p:nvPr/>
          </p:nvPicPr>
          <p:blipFill>
            <a:blip r:embed="rId3"/>
            <a:srcRect/>
            <a:stretch>
              <a:fillRect/>
            </a:stretch>
          </p:blipFill>
          <p:spPr bwMode="auto">
            <a:xfrm>
              <a:off x="8060985" y="4176409"/>
              <a:ext cx="541913" cy="541913"/>
            </a:xfrm>
            <a:prstGeom prst="rect">
              <a:avLst/>
            </a:prstGeom>
            <a:noFill/>
          </p:spPr>
        </p:pic>
        <p:pic>
          <p:nvPicPr>
            <p:cNvPr id="6" name="Picture 3" descr="C:\Users\Hassan Shafiq\Desktop\NVIDIA_TEGRA.jpg"/>
            <p:cNvPicPr>
              <a:picLocks noChangeAspect="1" noChangeArrowheads="1"/>
            </p:cNvPicPr>
            <p:nvPr/>
          </p:nvPicPr>
          <p:blipFill>
            <a:blip r:embed="rId4"/>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96237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19177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Testing – Video 1 (From Internet)</a:t>
            </a:r>
            <a:endParaRPr dirty="0"/>
          </a:p>
        </p:txBody>
      </p:sp>
      <p:grpSp>
        <p:nvGrpSpPr>
          <p:cNvPr id="1745" name="Google Shape;1745;p44"/>
          <p:cNvGrpSpPr/>
          <p:nvPr/>
        </p:nvGrpSpPr>
        <p:grpSpPr>
          <a:xfrm>
            <a:off x="657902" y="1361711"/>
            <a:ext cx="3533290" cy="269105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cxnSp>
        <p:nvCxnSpPr>
          <p:cNvPr id="1754" name="Google Shape;1754;p44"/>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grpSp>
        <p:nvGrpSpPr>
          <p:cNvPr id="13" name="Google Shape;1745;p44"/>
          <p:cNvGrpSpPr/>
          <p:nvPr/>
        </p:nvGrpSpPr>
        <p:grpSpPr>
          <a:xfrm>
            <a:off x="4953009" y="1361711"/>
            <a:ext cx="3533290" cy="2691052"/>
            <a:chOff x="3578510" y="1419647"/>
            <a:chExt cx="4021500" cy="3062887"/>
          </a:xfrm>
        </p:grpSpPr>
        <p:sp>
          <p:nvSpPr>
            <p:cNvPr id="14"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748;p44"/>
            <p:cNvGrpSpPr/>
            <p:nvPr/>
          </p:nvGrpSpPr>
          <p:grpSpPr>
            <a:xfrm>
              <a:off x="3605853" y="1447364"/>
              <a:ext cx="3966900" cy="3035170"/>
              <a:chOff x="3605853" y="1447364"/>
              <a:chExt cx="3966900" cy="3035170"/>
            </a:xfrm>
          </p:grpSpPr>
          <p:sp>
            <p:nvSpPr>
              <p:cNvPr id="18"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 name="Google Shape;1751;p44"/>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sp>
        <p:nvSpPr>
          <p:cNvPr id="2" name="Rectangle 1"/>
          <p:cNvSpPr/>
          <p:nvPr/>
        </p:nvSpPr>
        <p:spPr>
          <a:xfrm>
            <a:off x="1899594" y="954767"/>
            <a:ext cx="1043877" cy="307777"/>
          </a:xfrm>
          <a:prstGeom prst="rect">
            <a:avLst/>
          </a:prstGeom>
        </p:spPr>
        <p:txBody>
          <a:bodyPr wrap="none">
            <a:spAutoFit/>
          </a:bodyPr>
          <a:lstStyle/>
          <a:p>
            <a:pPr lvl="0" algn="ctr"/>
            <a:r>
              <a:rPr lang="en-US" b="1" dirty="0">
                <a:solidFill>
                  <a:schemeClr val="accent4"/>
                </a:solidFill>
                <a:latin typeface="Fira Sans Condensed" panose="020B0604020202020204" charset="0"/>
                <a:ea typeface="Rajdhani"/>
                <a:cs typeface="Rajdhani"/>
                <a:sym typeface="Rajdhani"/>
              </a:rPr>
              <a:t>Video Input</a:t>
            </a:r>
          </a:p>
        </p:txBody>
      </p:sp>
      <p:sp>
        <p:nvSpPr>
          <p:cNvPr id="21" name="Rectangle 20"/>
          <p:cNvSpPr/>
          <p:nvPr/>
        </p:nvSpPr>
        <p:spPr>
          <a:xfrm>
            <a:off x="5942839" y="954766"/>
            <a:ext cx="1553630" cy="307777"/>
          </a:xfrm>
          <a:prstGeom prst="rect">
            <a:avLst/>
          </a:prstGeom>
        </p:spPr>
        <p:txBody>
          <a:bodyPr wrap="none">
            <a:spAutoFit/>
          </a:bodyPr>
          <a:lstStyle/>
          <a:p>
            <a:pPr lvl="0" algn="ctr"/>
            <a:r>
              <a:rPr lang="en-US" b="1" dirty="0">
                <a:solidFill>
                  <a:schemeClr val="accent4"/>
                </a:solidFill>
                <a:latin typeface="Fira Sans Condensed" panose="020B0604020202020204" charset="0"/>
                <a:ea typeface="Rajdhani"/>
                <a:cs typeface="Rajdhani"/>
                <a:sym typeface="Rajdhani"/>
              </a:rPr>
              <a:t>Anomaly Detected</a:t>
            </a: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79279" y="1487316"/>
            <a:ext cx="3256897" cy="199548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137599" y="1493150"/>
            <a:ext cx="3161096" cy="198965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352409" y="4052763"/>
            <a:ext cx="2181529" cy="666843"/>
          </a:xfrm>
          <a:prstGeom prst="rect">
            <a:avLst/>
          </a:prstGeom>
        </p:spPr>
      </p:pic>
      <p:grpSp>
        <p:nvGrpSpPr>
          <p:cNvPr id="23" name="Group 22"/>
          <p:cNvGrpSpPr/>
          <p:nvPr/>
        </p:nvGrpSpPr>
        <p:grpSpPr>
          <a:xfrm>
            <a:off x="6919286" y="4513635"/>
            <a:ext cx="2137569" cy="541913"/>
            <a:chOff x="6465329" y="4176409"/>
            <a:chExt cx="2137569" cy="541913"/>
          </a:xfrm>
        </p:grpSpPr>
        <p:pic>
          <p:nvPicPr>
            <p:cNvPr id="24" name="Picture 2" descr="C:\Users\Hassan Shafiq\Desktop\large.png"/>
            <p:cNvPicPr>
              <a:picLocks noChangeAspect="1" noChangeArrowheads="1"/>
            </p:cNvPicPr>
            <p:nvPr/>
          </p:nvPicPr>
          <p:blipFill>
            <a:blip r:embed="rId6"/>
            <a:srcRect/>
            <a:stretch>
              <a:fillRect/>
            </a:stretch>
          </p:blipFill>
          <p:spPr bwMode="auto">
            <a:xfrm>
              <a:off x="8060985" y="4176409"/>
              <a:ext cx="541913" cy="541913"/>
            </a:xfrm>
            <a:prstGeom prst="rect">
              <a:avLst/>
            </a:prstGeom>
            <a:noFill/>
          </p:spPr>
        </p:pic>
        <p:pic>
          <p:nvPicPr>
            <p:cNvPr id="25" name="Picture 3" descr="C:\Users\Hassan Shafiq\Desktop\NVIDIA_TEGRA.jpg"/>
            <p:cNvPicPr>
              <a:picLocks noChangeAspect="1" noChangeArrowheads="1"/>
            </p:cNvPicPr>
            <p:nvPr/>
          </p:nvPicPr>
          <p:blipFill>
            <a:blip r:embed="rId7"/>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3265865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19177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Testing – Video 2 (From Internet)</a:t>
            </a:r>
            <a:endParaRPr dirty="0"/>
          </a:p>
        </p:txBody>
      </p:sp>
      <p:grpSp>
        <p:nvGrpSpPr>
          <p:cNvPr id="1745" name="Google Shape;1745;p44"/>
          <p:cNvGrpSpPr/>
          <p:nvPr/>
        </p:nvGrpSpPr>
        <p:grpSpPr>
          <a:xfrm>
            <a:off x="657902" y="1361711"/>
            <a:ext cx="3533290" cy="269105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cxnSp>
        <p:nvCxnSpPr>
          <p:cNvPr id="1754" name="Google Shape;1754;p44"/>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grpSp>
        <p:nvGrpSpPr>
          <p:cNvPr id="13" name="Google Shape;1745;p44"/>
          <p:cNvGrpSpPr/>
          <p:nvPr/>
        </p:nvGrpSpPr>
        <p:grpSpPr>
          <a:xfrm>
            <a:off x="4953009" y="1361711"/>
            <a:ext cx="3533290" cy="2691052"/>
            <a:chOff x="3578510" y="1419647"/>
            <a:chExt cx="4021500" cy="3062887"/>
          </a:xfrm>
        </p:grpSpPr>
        <p:sp>
          <p:nvSpPr>
            <p:cNvPr id="14"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748;p44"/>
            <p:cNvGrpSpPr/>
            <p:nvPr/>
          </p:nvGrpSpPr>
          <p:grpSpPr>
            <a:xfrm>
              <a:off x="3605853" y="1447364"/>
              <a:ext cx="3966900" cy="3035170"/>
              <a:chOff x="3605853" y="1447364"/>
              <a:chExt cx="3966900" cy="3035170"/>
            </a:xfrm>
          </p:grpSpPr>
          <p:sp>
            <p:nvSpPr>
              <p:cNvPr id="18"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 name="Google Shape;1751;p44"/>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sp>
        <p:nvSpPr>
          <p:cNvPr id="2" name="Rectangle 1"/>
          <p:cNvSpPr/>
          <p:nvPr/>
        </p:nvSpPr>
        <p:spPr>
          <a:xfrm>
            <a:off x="1899594" y="954767"/>
            <a:ext cx="1043877" cy="307777"/>
          </a:xfrm>
          <a:prstGeom prst="rect">
            <a:avLst/>
          </a:prstGeom>
        </p:spPr>
        <p:txBody>
          <a:bodyPr wrap="none">
            <a:spAutoFit/>
          </a:bodyPr>
          <a:lstStyle/>
          <a:p>
            <a:pPr lvl="0" algn="ctr"/>
            <a:r>
              <a:rPr lang="en-US" b="1" dirty="0">
                <a:solidFill>
                  <a:schemeClr val="accent4"/>
                </a:solidFill>
                <a:latin typeface="Fira Sans Condensed" panose="020B0604020202020204" charset="0"/>
                <a:ea typeface="Rajdhani"/>
                <a:cs typeface="Rajdhani"/>
                <a:sym typeface="Rajdhani"/>
              </a:rPr>
              <a:t>Video Input</a:t>
            </a:r>
          </a:p>
        </p:txBody>
      </p:sp>
      <p:sp>
        <p:nvSpPr>
          <p:cNvPr id="21" name="Rectangle 20"/>
          <p:cNvSpPr/>
          <p:nvPr/>
        </p:nvSpPr>
        <p:spPr>
          <a:xfrm>
            <a:off x="5942839" y="954766"/>
            <a:ext cx="1553630" cy="307777"/>
          </a:xfrm>
          <a:prstGeom prst="rect">
            <a:avLst/>
          </a:prstGeom>
        </p:spPr>
        <p:txBody>
          <a:bodyPr wrap="none">
            <a:spAutoFit/>
          </a:bodyPr>
          <a:lstStyle/>
          <a:p>
            <a:pPr lvl="0" algn="ctr"/>
            <a:r>
              <a:rPr lang="en-US" b="1" dirty="0">
                <a:solidFill>
                  <a:schemeClr val="accent4"/>
                </a:solidFill>
                <a:latin typeface="Fira Sans Condensed" panose="020B0604020202020204" charset="0"/>
                <a:ea typeface="Rajdhani"/>
                <a:cs typeface="Rajdhani"/>
                <a:sym typeface="Rajdhani"/>
              </a:rPr>
              <a:t>Anomaly Detected</a:t>
            </a: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01184" y="1474586"/>
            <a:ext cx="3271527" cy="20082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074386" y="1498618"/>
            <a:ext cx="3293432" cy="198418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364166" y="4052763"/>
            <a:ext cx="2238687" cy="609685"/>
          </a:xfrm>
          <a:prstGeom prst="rect">
            <a:avLst/>
          </a:prstGeom>
        </p:spPr>
      </p:pic>
      <p:grpSp>
        <p:nvGrpSpPr>
          <p:cNvPr id="23" name="Group 22"/>
          <p:cNvGrpSpPr/>
          <p:nvPr/>
        </p:nvGrpSpPr>
        <p:grpSpPr>
          <a:xfrm>
            <a:off x="6919286" y="4513635"/>
            <a:ext cx="2137569" cy="541913"/>
            <a:chOff x="6465329" y="4176409"/>
            <a:chExt cx="2137569" cy="541913"/>
          </a:xfrm>
        </p:grpSpPr>
        <p:pic>
          <p:nvPicPr>
            <p:cNvPr id="24" name="Picture 2" descr="C:\Users\Hassan Shafiq\Desktop\large.png"/>
            <p:cNvPicPr>
              <a:picLocks noChangeAspect="1" noChangeArrowheads="1"/>
            </p:cNvPicPr>
            <p:nvPr/>
          </p:nvPicPr>
          <p:blipFill>
            <a:blip r:embed="rId6"/>
            <a:srcRect/>
            <a:stretch>
              <a:fillRect/>
            </a:stretch>
          </p:blipFill>
          <p:spPr bwMode="auto">
            <a:xfrm>
              <a:off x="8060985" y="4176409"/>
              <a:ext cx="541913" cy="541913"/>
            </a:xfrm>
            <a:prstGeom prst="rect">
              <a:avLst/>
            </a:prstGeom>
            <a:noFill/>
          </p:spPr>
        </p:pic>
        <p:pic>
          <p:nvPicPr>
            <p:cNvPr id="25" name="Picture 3" descr="C:\Users\Hassan Shafiq\Desktop\NVIDIA_TEGRA.jpg"/>
            <p:cNvPicPr>
              <a:picLocks noChangeAspect="1" noChangeArrowheads="1"/>
            </p:cNvPicPr>
            <p:nvPr/>
          </p:nvPicPr>
          <p:blipFill>
            <a:blip r:embed="rId7"/>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242587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460039" y="1433890"/>
            <a:ext cx="2748795"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Near real-time (25fps) detection of suspicious/anomalous human activities/events over live CCTV input feed</a:t>
            </a:r>
            <a:endParaRPr dirty="0"/>
          </a:p>
        </p:txBody>
      </p:sp>
      <p:sp>
        <p:nvSpPr>
          <p:cNvPr id="183" name="Google Shape;183;p31"/>
          <p:cNvSpPr txBox="1">
            <a:spLocks noGrp="1"/>
          </p:cNvSpPr>
          <p:nvPr>
            <p:ph type="subTitle" idx="2"/>
          </p:nvPr>
        </p:nvSpPr>
        <p:spPr>
          <a:xfrm>
            <a:off x="5537614" y="1433890"/>
            <a:ext cx="2815204"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Embedded AI </a:t>
            </a:r>
            <a:r>
              <a:rPr lang="en" dirty="0"/>
              <a:t>on the Edge</a:t>
            </a:r>
            <a:r>
              <a:rPr lang="en" dirty="0" smtClean="0"/>
              <a:t>, with Inference Engine, core application deployed on NVIDIA’s Jetson Nano I-GPU powered Platform</a:t>
            </a:r>
            <a:endParaRPr dirty="0"/>
          </a:p>
        </p:txBody>
      </p:sp>
      <p:sp>
        <p:nvSpPr>
          <p:cNvPr id="184" name="Google Shape;184;p31"/>
          <p:cNvSpPr txBox="1">
            <a:spLocks noGrp="1"/>
          </p:cNvSpPr>
          <p:nvPr>
            <p:ph type="subTitle" idx="3"/>
          </p:nvPr>
        </p:nvSpPr>
        <p:spPr>
          <a:xfrm>
            <a:off x="1460039" y="3031015"/>
            <a:ext cx="2943353"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Computer Vision leveraged 3D-CNN based Deep Neural Network, trained over Google Cloud Platform Compute Engines, using Tesla K80, T4 GPUs</a:t>
            </a:r>
            <a:endParaRPr dirty="0"/>
          </a:p>
        </p:txBody>
      </p:sp>
      <p:sp>
        <p:nvSpPr>
          <p:cNvPr id="185" name="Google Shape;185;p31"/>
          <p:cNvSpPr txBox="1">
            <a:spLocks noGrp="1"/>
          </p:cNvSpPr>
          <p:nvPr>
            <p:ph type="subTitle" idx="4"/>
          </p:nvPr>
        </p:nvSpPr>
        <p:spPr>
          <a:xfrm>
            <a:off x="5537612" y="3031015"/>
            <a:ext cx="2938426"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Automates intensive Surveillance work-load for single/multiple camera streams (up to 6 simultaneous) </a:t>
            </a:r>
            <a:endParaRPr dirty="0"/>
          </a:p>
        </p:txBody>
      </p:sp>
      <p:sp>
        <p:nvSpPr>
          <p:cNvPr id="186" name="Google Shape;186;p31"/>
          <p:cNvSpPr txBox="1">
            <a:spLocks noGrp="1"/>
          </p:cNvSpPr>
          <p:nvPr>
            <p:ph type="title"/>
          </p:nvPr>
        </p:nvSpPr>
        <p:spPr>
          <a:xfrm>
            <a:off x="720100" y="1790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grpSp>
        <p:nvGrpSpPr>
          <p:cNvPr id="187" name="Google Shape;187;p31"/>
          <p:cNvGrpSpPr/>
          <p:nvPr/>
        </p:nvGrpSpPr>
        <p:grpSpPr>
          <a:xfrm>
            <a:off x="4941656" y="3191214"/>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31"/>
          <p:cNvGrpSpPr/>
          <p:nvPr/>
        </p:nvGrpSpPr>
        <p:grpSpPr>
          <a:xfrm>
            <a:off x="4941731" y="1594350"/>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1405040" y="1421440"/>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259" name="Google Shape;259;p31"/>
          <p:cNvCxnSpPr/>
          <p:nvPr/>
        </p:nvCxnSpPr>
        <p:spPr>
          <a:xfrm>
            <a:off x="5480590" y="1421440"/>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260" name="Google Shape;260;p31"/>
          <p:cNvGrpSpPr/>
          <p:nvPr/>
        </p:nvGrpSpPr>
        <p:grpSpPr>
          <a:xfrm>
            <a:off x="866091" y="1594611"/>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1405040" y="3018565"/>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354" name="Google Shape;354;p31"/>
          <p:cNvCxnSpPr/>
          <p:nvPr/>
        </p:nvCxnSpPr>
        <p:spPr>
          <a:xfrm>
            <a:off x="5480590" y="3018565"/>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355" name="Google Shape;355;p31"/>
          <p:cNvGrpSpPr/>
          <p:nvPr/>
        </p:nvGrpSpPr>
        <p:grpSpPr>
          <a:xfrm>
            <a:off x="866128" y="3179993"/>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roup 404"/>
          <p:cNvGrpSpPr/>
          <p:nvPr/>
        </p:nvGrpSpPr>
        <p:grpSpPr>
          <a:xfrm>
            <a:off x="6919286" y="4513635"/>
            <a:ext cx="2137569" cy="541913"/>
            <a:chOff x="6465329" y="4176409"/>
            <a:chExt cx="2137569" cy="541913"/>
          </a:xfrm>
        </p:grpSpPr>
        <p:pic>
          <p:nvPicPr>
            <p:cNvPr id="406" name="Picture 2" descr="C:\Users\Hassan Shafiq\Desktop\large.png"/>
            <p:cNvPicPr>
              <a:picLocks noChangeAspect="1" noChangeArrowheads="1"/>
            </p:cNvPicPr>
            <p:nvPr/>
          </p:nvPicPr>
          <p:blipFill>
            <a:blip r:embed="rId4"/>
            <a:srcRect/>
            <a:stretch>
              <a:fillRect/>
            </a:stretch>
          </p:blipFill>
          <p:spPr bwMode="auto">
            <a:xfrm>
              <a:off x="8060985" y="4176409"/>
              <a:ext cx="541913" cy="541913"/>
            </a:xfrm>
            <a:prstGeom prst="rect">
              <a:avLst/>
            </a:prstGeom>
            <a:noFill/>
          </p:spPr>
        </p:pic>
        <p:pic>
          <p:nvPicPr>
            <p:cNvPr id="407" name="Picture 3" descr="C:\Users\Hassan Shafiq\Desktop\NVIDIA_TEGRA.jpg"/>
            <p:cNvPicPr>
              <a:picLocks noChangeAspect="1" noChangeArrowheads="1"/>
            </p:cNvPicPr>
            <p:nvPr/>
          </p:nvPicPr>
          <p:blipFill>
            <a:blip r:embed="rId5"/>
            <a:srcRect/>
            <a:stretch>
              <a:fillRect/>
            </a:stretch>
          </p:blipFill>
          <p:spPr bwMode="auto">
            <a:xfrm>
              <a:off x="6465329" y="4182895"/>
              <a:ext cx="1592505" cy="531778"/>
            </a:xfrm>
            <a:prstGeom prst="rect">
              <a:avLst/>
            </a:prstGeom>
            <a:noFill/>
          </p:spPr>
        </p:pic>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grpSp>
        <p:nvGrpSpPr>
          <p:cNvPr id="3" name="Group 2"/>
          <p:cNvGrpSpPr/>
          <p:nvPr/>
        </p:nvGrpSpPr>
        <p:grpSpPr>
          <a:xfrm>
            <a:off x="6919286" y="4513635"/>
            <a:ext cx="2137569" cy="541913"/>
            <a:chOff x="6465329" y="4176409"/>
            <a:chExt cx="2137569" cy="541913"/>
          </a:xfrm>
        </p:grpSpPr>
        <p:pic>
          <p:nvPicPr>
            <p:cNvPr id="4" name="Picture 2" descr="C:\Users\Hassan Shafiq\Desktop\large.png"/>
            <p:cNvPicPr>
              <a:picLocks noChangeAspect="1" noChangeArrowheads="1"/>
            </p:cNvPicPr>
            <p:nvPr/>
          </p:nvPicPr>
          <p:blipFill>
            <a:blip r:embed="rId4"/>
            <a:srcRect/>
            <a:stretch>
              <a:fillRect/>
            </a:stretch>
          </p:blipFill>
          <p:spPr bwMode="auto">
            <a:xfrm>
              <a:off x="8060985" y="4176409"/>
              <a:ext cx="541913" cy="541913"/>
            </a:xfrm>
            <a:prstGeom prst="rect">
              <a:avLst/>
            </a:prstGeom>
            <a:noFill/>
          </p:spPr>
        </p:pic>
        <p:pic>
          <p:nvPicPr>
            <p:cNvPr id="5" name="Picture 3" descr="C:\Users\Hassan Shafiq\Desktop\NVIDIA_TEGRA.jpg"/>
            <p:cNvPicPr>
              <a:picLocks noChangeAspect="1" noChangeArrowheads="1"/>
            </p:cNvPicPr>
            <p:nvPr/>
          </p:nvPicPr>
          <p:blipFill>
            <a:blip r:embed="rId5"/>
            <a:srcRect/>
            <a:stretch>
              <a:fillRect/>
            </a:stretch>
          </p:blipFill>
          <p:spPr bwMode="auto">
            <a:xfrm>
              <a:off x="6465329" y="4182895"/>
              <a:ext cx="1592505" cy="531778"/>
            </a:xfrm>
            <a:prstGeom prst="rect">
              <a:avLst/>
            </a:prstGeom>
            <a:noFill/>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29466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sz="3000" dirty="0">
              <a:solidFill>
                <a:srgbClr val="F3F3F3"/>
              </a:solidFill>
            </a:endParaRPr>
          </a:p>
        </p:txBody>
      </p:sp>
      <p:sp>
        <p:nvSpPr>
          <p:cNvPr id="161" name="Google Shape;161;p29"/>
          <p:cNvSpPr txBox="1">
            <a:spLocks noGrp="1"/>
          </p:cNvSpPr>
          <p:nvPr>
            <p:ph type="subTitle" idx="1"/>
          </p:nvPr>
        </p:nvSpPr>
        <p:spPr>
          <a:xfrm>
            <a:off x="38909" y="1212717"/>
            <a:ext cx="2983149" cy="771165"/>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en-US" dirty="0" smtClean="0">
                <a:solidFill>
                  <a:srgbClr val="F3F3F3"/>
                </a:solidFill>
              </a:rPr>
              <a:t>Increased crime rate with growing population. Even with CCTVs, large number of events go undetected/delayed-reporting</a:t>
            </a:r>
            <a:endParaRPr dirty="0">
              <a:solidFill>
                <a:srgbClr val="F3F3F3"/>
              </a:solidFill>
            </a:endParaRPr>
          </a:p>
        </p:txBody>
      </p:sp>
      <p:sp>
        <p:nvSpPr>
          <p:cNvPr id="162" name="Google Shape;162;p29"/>
          <p:cNvSpPr txBox="1">
            <a:spLocks noGrp="1"/>
          </p:cNvSpPr>
          <p:nvPr>
            <p:ph type="subTitle" idx="2"/>
          </p:nvPr>
        </p:nvSpPr>
        <p:spPr>
          <a:xfrm>
            <a:off x="4150468" y="1562912"/>
            <a:ext cx="2587558" cy="556315"/>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en" dirty="0">
                <a:solidFill>
                  <a:schemeClr val="lt2"/>
                </a:solidFill>
              </a:rPr>
              <a:t>Even with proper monitoring , crimes reamins undetected simply due to human error</a:t>
            </a:r>
            <a:endParaRPr dirty="0"/>
          </a:p>
        </p:txBody>
      </p:sp>
      <p:sp>
        <p:nvSpPr>
          <p:cNvPr id="163" name="Google Shape;163;p29"/>
          <p:cNvSpPr txBox="1">
            <a:spLocks noGrp="1"/>
          </p:cNvSpPr>
          <p:nvPr>
            <p:ph type="subTitle" idx="3"/>
          </p:nvPr>
        </p:nvSpPr>
        <p:spPr>
          <a:xfrm>
            <a:off x="2140086" y="2568103"/>
            <a:ext cx="2639438" cy="661531"/>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smtClean="0"/>
              <a:t>Traditional CCTV setup requires constant monitoring, or large human resource base for CCTV clusters</a:t>
            </a:r>
            <a:endParaRPr dirty="0">
              <a:solidFill>
                <a:srgbClr val="F3F3F3"/>
              </a:solidFill>
            </a:endParaRPr>
          </a:p>
        </p:txBody>
      </p:sp>
      <p:sp>
        <p:nvSpPr>
          <p:cNvPr id="164" name="Google Shape;164;p29"/>
          <p:cNvSpPr txBox="1">
            <a:spLocks noGrp="1"/>
          </p:cNvSpPr>
          <p:nvPr>
            <p:ph type="title"/>
          </p:nvPr>
        </p:nvSpPr>
        <p:spPr>
          <a:xfrm>
            <a:off x="778365" y="3207054"/>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 1</a:t>
            </a:r>
            <a:endParaRPr dirty="0"/>
          </a:p>
        </p:txBody>
      </p:sp>
      <p:sp>
        <p:nvSpPr>
          <p:cNvPr id="165" name="Google Shape;165;p29"/>
          <p:cNvSpPr txBox="1">
            <a:spLocks noGrp="1"/>
          </p:cNvSpPr>
          <p:nvPr>
            <p:ph type="title" idx="4"/>
          </p:nvPr>
        </p:nvSpPr>
        <p:spPr>
          <a:xfrm>
            <a:off x="4673774" y="3280710"/>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 3</a:t>
            </a:r>
            <a:endParaRPr dirty="0"/>
          </a:p>
        </p:txBody>
      </p:sp>
      <p:sp>
        <p:nvSpPr>
          <p:cNvPr id="166" name="Google Shape;166;p29"/>
          <p:cNvSpPr txBox="1">
            <a:spLocks noGrp="1"/>
          </p:cNvSpPr>
          <p:nvPr>
            <p:ph type="title" idx="5"/>
          </p:nvPr>
        </p:nvSpPr>
        <p:spPr>
          <a:xfrm>
            <a:off x="2645241" y="3777955"/>
            <a:ext cx="1539300" cy="689100"/>
          </a:xfrm>
          <a:prstGeom prst="rect">
            <a:avLst/>
          </a:prstGeom>
        </p:spPr>
        <p:txBody>
          <a:bodyPr spcFirstLastPara="1" wrap="square" lIns="0" tIns="0" rIns="0" bIns="0" anchor="ctr" anchorCtr="0">
            <a:noAutofit/>
          </a:bodyPr>
          <a:lstStyle/>
          <a:p>
            <a:pPr lvl="0"/>
            <a:r>
              <a:rPr lang="en-US" dirty="0"/>
              <a:t># 2</a:t>
            </a:r>
          </a:p>
        </p:txBody>
      </p:sp>
      <p:cxnSp>
        <p:nvCxnSpPr>
          <p:cNvPr id="167" name="Google Shape;167;p29"/>
          <p:cNvCxnSpPr/>
          <p:nvPr/>
        </p:nvCxnSpPr>
        <p:spPr>
          <a:xfrm flipH="1">
            <a:off x="1548015" y="2042248"/>
            <a:ext cx="1924" cy="1223171"/>
          </a:xfrm>
          <a:prstGeom prst="straightConnector1">
            <a:avLst/>
          </a:prstGeom>
          <a:noFill/>
          <a:ln w="19050" cap="flat" cmpd="sng">
            <a:solidFill>
              <a:srgbClr val="F3F3F3"/>
            </a:solidFill>
            <a:prstDash val="solid"/>
            <a:round/>
            <a:headEnd type="oval" w="med" len="med"/>
            <a:tailEnd type="oval" w="med" len="med"/>
          </a:ln>
        </p:spPr>
      </p:cxnSp>
      <p:cxnSp>
        <p:nvCxnSpPr>
          <p:cNvPr id="17" name="Google Shape;167;p29"/>
          <p:cNvCxnSpPr/>
          <p:nvPr/>
        </p:nvCxnSpPr>
        <p:spPr>
          <a:xfrm flipH="1">
            <a:off x="3414891" y="3334702"/>
            <a:ext cx="1520" cy="506992"/>
          </a:xfrm>
          <a:prstGeom prst="straightConnector1">
            <a:avLst/>
          </a:prstGeom>
          <a:noFill/>
          <a:ln w="19050" cap="flat" cmpd="sng">
            <a:solidFill>
              <a:srgbClr val="F3F3F3"/>
            </a:solidFill>
            <a:prstDash val="solid"/>
            <a:round/>
            <a:headEnd type="oval" w="med" len="med"/>
            <a:tailEnd type="oval" w="med" len="med"/>
          </a:ln>
        </p:spPr>
      </p:cxnSp>
      <p:cxnSp>
        <p:nvCxnSpPr>
          <p:cNvPr id="19" name="Google Shape;167;p29"/>
          <p:cNvCxnSpPr/>
          <p:nvPr/>
        </p:nvCxnSpPr>
        <p:spPr>
          <a:xfrm>
            <a:off x="5444247" y="2138682"/>
            <a:ext cx="12147" cy="1238575"/>
          </a:xfrm>
          <a:prstGeom prst="straightConnector1">
            <a:avLst/>
          </a:prstGeom>
          <a:noFill/>
          <a:ln w="19050" cap="flat" cmpd="sng">
            <a:solidFill>
              <a:srgbClr val="F3F3F3"/>
            </a:solidFill>
            <a:prstDash val="solid"/>
            <a:round/>
            <a:headEnd type="oval" w="med" len="med"/>
            <a:tailEnd type="oval" w="med" len="med"/>
          </a:ln>
        </p:spPr>
      </p:cxnSp>
      <p:sp>
        <p:nvSpPr>
          <p:cNvPr id="24" name="Google Shape;166;p29"/>
          <p:cNvSpPr txBox="1">
            <a:spLocks/>
          </p:cNvSpPr>
          <p:nvPr/>
        </p:nvSpPr>
        <p:spPr>
          <a:xfrm>
            <a:off x="6624000" y="3746334"/>
            <a:ext cx="1539300" cy="689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8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t># 4</a:t>
            </a:r>
          </a:p>
        </p:txBody>
      </p:sp>
      <p:sp>
        <p:nvSpPr>
          <p:cNvPr id="26" name="Google Shape;163;p29"/>
          <p:cNvSpPr txBox="1">
            <a:spLocks/>
          </p:cNvSpPr>
          <p:nvPr/>
        </p:nvSpPr>
        <p:spPr>
          <a:xfrm>
            <a:off x="5914418" y="2464340"/>
            <a:ext cx="3002604" cy="7536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spcAft>
                <a:spcPts val="1600"/>
              </a:spcAft>
            </a:pPr>
            <a:r>
              <a:rPr lang="en-US" dirty="0" smtClean="0"/>
              <a:t>For instance, 87,500</a:t>
            </a:r>
            <a:r>
              <a:rPr lang="en-US" dirty="0"/>
              <a:t>+ cases </a:t>
            </a:r>
            <a:r>
              <a:rPr lang="en-US" dirty="0" smtClean="0"/>
              <a:t>reported only </a:t>
            </a:r>
            <a:r>
              <a:rPr lang="en-US" dirty="0"/>
              <a:t>in Punjab ( Jan to Feb 2020</a:t>
            </a:r>
            <a:r>
              <a:rPr lang="en-US" dirty="0" smtClean="0"/>
              <a:t>). Therefore, Surveillance automation is a necessity than a convenience luxury </a:t>
            </a:r>
            <a:endParaRPr lang="en-US" dirty="0"/>
          </a:p>
        </p:txBody>
      </p:sp>
      <p:cxnSp>
        <p:nvCxnSpPr>
          <p:cNvPr id="34" name="Google Shape;167;p29"/>
          <p:cNvCxnSpPr/>
          <p:nvPr/>
        </p:nvCxnSpPr>
        <p:spPr>
          <a:xfrm flipH="1">
            <a:off x="7418390" y="3302277"/>
            <a:ext cx="1520" cy="506992"/>
          </a:xfrm>
          <a:prstGeom prst="straightConnector1">
            <a:avLst/>
          </a:prstGeom>
          <a:noFill/>
          <a:ln w="19050" cap="flat" cmpd="sng">
            <a:solidFill>
              <a:srgbClr val="F3F3F3"/>
            </a:solidFill>
            <a:prstDash val="solid"/>
            <a:round/>
            <a:headEnd type="oval" w="med" len="med"/>
            <a:tailEnd type="oval" w="med" len="med"/>
          </a:ln>
        </p:spPr>
      </p:cxnSp>
      <p:grpSp>
        <p:nvGrpSpPr>
          <p:cNvPr id="36" name="Group 35"/>
          <p:cNvGrpSpPr/>
          <p:nvPr/>
        </p:nvGrpSpPr>
        <p:grpSpPr>
          <a:xfrm>
            <a:off x="6919286" y="4513635"/>
            <a:ext cx="2137569" cy="541913"/>
            <a:chOff x="6465329" y="4176409"/>
            <a:chExt cx="2137569" cy="541913"/>
          </a:xfrm>
        </p:grpSpPr>
        <p:pic>
          <p:nvPicPr>
            <p:cNvPr id="37" name="Picture 2" descr="C:\Users\Hassan Shafiq\Desktop\large.png"/>
            <p:cNvPicPr>
              <a:picLocks noChangeAspect="1" noChangeArrowheads="1"/>
            </p:cNvPicPr>
            <p:nvPr/>
          </p:nvPicPr>
          <p:blipFill>
            <a:blip r:embed="rId4"/>
            <a:srcRect/>
            <a:stretch>
              <a:fillRect/>
            </a:stretch>
          </p:blipFill>
          <p:spPr bwMode="auto">
            <a:xfrm>
              <a:off x="8060985" y="4176409"/>
              <a:ext cx="541913" cy="541913"/>
            </a:xfrm>
            <a:prstGeom prst="rect">
              <a:avLst/>
            </a:prstGeom>
            <a:noFill/>
          </p:spPr>
        </p:pic>
        <p:pic>
          <p:nvPicPr>
            <p:cNvPr id="38" name="Picture 3" descr="C:\Users\Hassan Shafiq\Desktop\NVIDIA_TEGRA.jpg"/>
            <p:cNvPicPr>
              <a:picLocks noChangeAspect="1" noChangeArrowheads="1"/>
            </p:cNvPicPr>
            <p:nvPr/>
          </p:nvPicPr>
          <p:blipFill>
            <a:blip r:embed="rId5"/>
            <a:srcRect/>
            <a:stretch>
              <a:fillRect/>
            </a:stretch>
          </p:blipFill>
          <p:spPr bwMode="auto">
            <a:xfrm>
              <a:off x="6465329" y="4182895"/>
              <a:ext cx="1592505" cy="531778"/>
            </a:xfrm>
            <a:prstGeom prst="rect">
              <a:avLst/>
            </a:prstGeom>
            <a:noFill/>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725800" y="31738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Solution: Gideon IVA</a:t>
            </a:r>
            <a:endParaRPr dirty="0"/>
          </a:p>
        </p:txBody>
      </p:sp>
      <p:sp>
        <p:nvSpPr>
          <p:cNvPr id="700" name="Google Shape;700;p36"/>
          <p:cNvSpPr txBox="1">
            <a:spLocks noGrp="1"/>
          </p:cNvSpPr>
          <p:nvPr>
            <p:ph type="subTitle" idx="4294967295"/>
          </p:nvPr>
        </p:nvSpPr>
        <p:spPr>
          <a:xfrm>
            <a:off x="233464" y="3526560"/>
            <a:ext cx="2581075" cy="669308"/>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US" dirty="0" smtClean="0">
                <a:solidFill>
                  <a:srgbClr val="F3F3F3"/>
                </a:solidFill>
              </a:rPr>
              <a:t>Feeds live video stream 720p @ 30fps to NVIDIA Jetson Nano powered host using MIPI CSI interface</a:t>
            </a:r>
            <a:endParaRPr dirty="0">
              <a:solidFill>
                <a:srgbClr val="F3F3F3"/>
              </a:solidFill>
            </a:endParaRPr>
          </a:p>
        </p:txBody>
      </p:sp>
      <p:sp>
        <p:nvSpPr>
          <p:cNvPr id="701" name="Google Shape;701;p36"/>
          <p:cNvSpPr txBox="1">
            <a:spLocks noGrp="1"/>
          </p:cNvSpPr>
          <p:nvPr>
            <p:ph type="subTitle" idx="4294967295"/>
          </p:nvPr>
        </p:nvSpPr>
        <p:spPr>
          <a:xfrm>
            <a:off x="3184189" y="3494135"/>
            <a:ext cx="27432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dirty="0" smtClean="0"/>
              <a:t>Processed batches of frames are fed to the Pre-Trained DNN based Inference Engine to obtain probability outputs</a:t>
            </a:r>
            <a:endParaRPr dirty="0">
              <a:solidFill>
                <a:srgbClr val="F3F3F3"/>
              </a:solidFill>
            </a:endParaRPr>
          </a:p>
        </p:txBody>
      </p:sp>
      <p:sp>
        <p:nvSpPr>
          <p:cNvPr id="702" name="Google Shape;702;p36"/>
          <p:cNvSpPr txBox="1">
            <a:spLocks noGrp="1"/>
          </p:cNvSpPr>
          <p:nvPr>
            <p:ph type="subTitle" idx="4294967295"/>
          </p:nvPr>
        </p:nvSpPr>
        <p:spPr>
          <a:xfrm>
            <a:off x="1692617" y="1271083"/>
            <a:ext cx="2632953" cy="823608"/>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 dirty="0" smtClean="0"/>
              <a:t>IVA applies data preprocessing using OpenCV and python toolchain, prior feeding frames to inference engine</a:t>
            </a:r>
            <a:endParaRPr dirty="0">
              <a:solidFill>
                <a:srgbClr val="F3F3F3"/>
              </a:solidFill>
            </a:endParaRPr>
          </a:p>
        </p:txBody>
      </p:sp>
      <p:sp>
        <p:nvSpPr>
          <p:cNvPr id="703" name="Google Shape;703;p36"/>
          <p:cNvSpPr txBox="1">
            <a:spLocks noGrp="1"/>
          </p:cNvSpPr>
          <p:nvPr>
            <p:ph type="subTitle" idx="4294967295"/>
          </p:nvPr>
        </p:nvSpPr>
        <p:spPr>
          <a:xfrm>
            <a:off x="6096003" y="3520075"/>
            <a:ext cx="2866416" cy="643368"/>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US" dirty="0" smtClean="0"/>
              <a:t>Network connected  IVA uses </a:t>
            </a:r>
            <a:r>
              <a:rPr lang="en-US" dirty="0" err="1" smtClean="0"/>
              <a:t>RESTful</a:t>
            </a:r>
            <a:r>
              <a:rPr lang="en-US" dirty="0" smtClean="0"/>
              <a:t> API backend </a:t>
            </a:r>
            <a:r>
              <a:rPr lang="en-US" dirty="0" err="1" smtClean="0"/>
              <a:t>NodeJS</a:t>
            </a:r>
            <a:r>
              <a:rPr lang="en-US" dirty="0" smtClean="0"/>
              <a:t> server, delivering instant alerts on Web &amp; Android User Interfaces</a:t>
            </a:r>
            <a:endParaRPr dirty="0">
              <a:solidFill>
                <a:srgbClr val="F3F3F3"/>
              </a:solidFill>
            </a:endParaRPr>
          </a:p>
        </p:txBody>
      </p:sp>
      <p:sp>
        <p:nvSpPr>
          <p:cNvPr id="704" name="Google Shape;704;p36"/>
          <p:cNvSpPr txBox="1">
            <a:spLocks noGrp="1"/>
          </p:cNvSpPr>
          <p:nvPr>
            <p:ph type="subTitle" idx="4294967295"/>
          </p:nvPr>
        </p:nvSpPr>
        <p:spPr>
          <a:xfrm>
            <a:off x="4948137" y="1433211"/>
            <a:ext cx="2393004" cy="651192"/>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US" dirty="0" smtClean="0">
                <a:solidFill>
                  <a:srgbClr val="F3F3F3"/>
                </a:solidFill>
              </a:rPr>
              <a:t>Probability outputs along with Threshold parameter, detect and extract key-event video snippet</a:t>
            </a:r>
            <a:endParaRPr dirty="0">
              <a:solidFill>
                <a:srgbClr val="F3F3F3"/>
              </a:solidFill>
            </a:endParaRPr>
          </a:p>
        </p:txBody>
      </p:sp>
      <p:sp>
        <p:nvSpPr>
          <p:cNvPr id="705" name="Google Shape;705;p36"/>
          <p:cNvSpPr txBox="1">
            <a:spLocks noGrp="1"/>
          </p:cNvSpPr>
          <p:nvPr>
            <p:ph type="subTitle" idx="4294967295"/>
          </p:nvPr>
        </p:nvSpPr>
        <p:spPr>
          <a:xfrm>
            <a:off x="2151805" y="189235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Preprocessing</a:t>
            </a:r>
            <a:endParaRPr sz="1800" b="1" dirty="0">
              <a:solidFill>
                <a:srgbClr val="F3F3F3"/>
              </a:solidFill>
              <a:latin typeface="Rajdhani"/>
              <a:ea typeface="Rajdhani"/>
              <a:cs typeface="Rajdhani"/>
              <a:sym typeface="Rajdhani"/>
            </a:endParaRPr>
          </a:p>
        </p:txBody>
      </p:sp>
      <p:sp>
        <p:nvSpPr>
          <p:cNvPr id="706" name="Google Shape;706;p36"/>
          <p:cNvSpPr txBox="1">
            <a:spLocks noGrp="1"/>
          </p:cNvSpPr>
          <p:nvPr>
            <p:ph type="subTitle" idx="4294967295"/>
          </p:nvPr>
        </p:nvSpPr>
        <p:spPr>
          <a:xfrm>
            <a:off x="5146037" y="1892354"/>
            <a:ext cx="1976284"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US" sz="1800" b="1" dirty="0">
                <a:solidFill>
                  <a:srgbClr val="F3F3F3"/>
                </a:solidFill>
                <a:latin typeface="Rajdhani"/>
                <a:ea typeface="Rajdhani"/>
                <a:cs typeface="Rajdhani"/>
                <a:sym typeface="Rajdhani"/>
              </a:rPr>
              <a:t>Anomaly </a:t>
            </a:r>
            <a:r>
              <a:rPr lang="en-US" sz="1800" b="1" dirty="0" smtClean="0">
                <a:solidFill>
                  <a:srgbClr val="F3F3F3"/>
                </a:solidFill>
                <a:latin typeface="Rajdhani"/>
                <a:ea typeface="Rajdhani"/>
                <a:cs typeface="Rajdhani"/>
                <a:sym typeface="Rajdhani"/>
              </a:rPr>
              <a:t>Detection</a:t>
            </a:r>
            <a:endParaRPr sz="1800" b="1" dirty="0">
              <a:solidFill>
                <a:srgbClr val="F3F3F3"/>
              </a:solidFill>
              <a:latin typeface="Rajdhani"/>
              <a:ea typeface="Rajdhani"/>
              <a:cs typeface="Rajdhani"/>
              <a:sym typeface="Rajdhani"/>
            </a:endParaRPr>
          </a:p>
        </p:txBody>
      </p:sp>
      <p:sp>
        <p:nvSpPr>
          <p:cNvPr id="707" name="Google Shape;707;p36"/>
          <p:cNvSpPr txBox="1">
            <a:spLocks noGrp="1"/>
          </p:cNvSpPr>
          <p:nvPr>
            <p:ph type="subTitle" idx="4294967295"/>
          </p:nvPr>
        </p:nvSpPr>
        <p:spPr>
          <a:xfrm>
            <a:off x="606005" y="316755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Camera</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789005" y="316755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User Alert</a:t>
            </a:r>
            <a:endParaRPr sz="1800" b="1" dirty="0">
              <a:solidFill>
                <a:srgbClr val="F3F3F3"/>
              </a:solidFill>
              <a:latin typeface="Rajdhani"/>
              <a:ea typeface="Rajdhani"/>
              <a:cs typeface="Rajdhani"/>
              <a:sym typeface="Rajdhani"/>
            </a:endParaRPr>
          </a:p>
        </p:txBody>
      </p:sp>
      <p:sp>
        <p:nvSpPr>
          <p:cNvPr id="709" name="Google Shape;709;p36"/>
          <p:cNvSpPr txBox="1">
            <a:spLocks noGrp="1"/>
          </p:cNvSpPr>
          <p:nvPr>
            <p:ph type="subTitle" idx="4294967295"/>
          </p:nvPr>
        </p:nvSpPr>
        <p:spPr>
          <a:xfrm>
            <a:off x="3572876" y="3167554"/>
            <a:ext cx="1897625"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Inferencing Model</a:t>
            </a:r>
            <a:endParaRPr sz="1800" b="1" dirty="0">
              <a:solidFill>
                <a:srgbClr val="F3F3F3"/>
              </a:solidFill>
              <a:latin typeface="Rajdhani"/>
              <a:ea typeface="Rajdhani"/>
              <a:cs typeface="Rajdhani"/>
              <a:sym typeface="Rajdhani"/>
            </a:endParaRPr>
          </a:p>
        </p:txBody>
      </p:sp>
      <p:sp>
        <p:nvSpPr>
          <p:cNvPr id="710" name="Google Shape;710;p36"/>
          <p:cNvSpPr/>
          <p:nvPr/>
        </p:nvSpPr>
        <p:spPr>
          <a:xfrm>
            <a:off x="1148855" y="244291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694555" y="244291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40255" y="244291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785955" y="244291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31655" y="244291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21555" y="272926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267255" y="272926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12955" y="272926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358655" y="2729265"/>
            <a:ext cx="972900" cy="0"/>
          </a:xfrm>
          <a:prstGeom prst="straightConnector1">
            <a:avLst/>
          </a:prstGeom>
          <a:noFill/>
          <a:ln w="19050" cap="flat" cmpd="sng">
            <a:solidFill>
              <a:srgbClr val="F3F3F3"/>
            </a:solidFill>
            <a:prstDash val="solid"/>
            <a:round/>
            <a:headEnd type="none" w="med" len="med"/>
            <a:tailEnd type="none" w="med" len="med"/>
          </a:ln>
        </p:spPr>
      </p:cxnSp>
      <p:sp>
        <p:nvSpPr>
          <p:cNvPr id="2" name="TextBox 1"/>
          <p:cNvSpPr txBox="1"/>
          <p:nvPr/>
        </p:nvSpPr>
        <p:spPr>
          <a:xfrm>
            <a:off x="1265051" y="2544599"/>
            <a:ext cx="363893" cy="369332"/>
          </a:xfrm>
          <a:prstGeom prst="rect">
            <a:avLst/>
          </a:prstGeom>
          <a:noFill/>
        </p:spPr>
        <p:txBody>
          <a:bodyPr wrap="square" rtlCol="1">
            <a:spAutoFit/>
          </a:bodyPr>
          <a:lstStyle/>
          <a:p>
            <a:r>
              <a:rPr lang="en-US" sz="1800" b="1" dirty="0">
                <a:solidFill>
                  <a:schemeClr val="tx2"/>
                </a:solidFill>
              </a:rPr>
              <a:t>1</a:t>
            </a:r>
            <a:endParaRPr lang="ur-PK" sz="1800" b="1" dirty="0">
              <a:solidFill>
                <a:schemeClr val="tx2"/>
              </a:solidFill>
            </a:endParaRPr>
          </a:p>
        </p:txBody>
      </p:sp>
      <p:sp>
        <p:nvSpPr>
          <p:cNvPr id="48" name="TextBox 47"/>
          <p:cNvSpPr txBox="1"/>
          <p:nvPr/>
        </p:nvSpPr>
        <p:spPr>
          <a:xfrm>
            <a:off x="4362711" y="2544599"/>
            <a:ext cx="363893" cy="369332"/>
          </a:xfrm>
          <a:prstGeom prst="rect">
            <a:avLst/>
          </a:prstGeom>
          <a:noFill/>
        </p:spPr>
        <p:txBody>
          <a:bodyPr wrap="square" rtlCol="1">
            <a:spAutoFit/>
          </a:bodyPr>
          <a:lstStyle/>
          <a:p>
            <a:r>
              <a:rPr lang="en-US" sz="1800" b="1" dirty="0">
                <a:solidFill>
                  <a:schemeClr val="tx2"/>
                </a:solidFill>
              </a:rPr>
              <a:t>3</a:t>
            </a:r>
            <a:endParaRPr lang="ur-PK" sz="1800" b="1" dirty="0">
              <a:solidFill>
                <a:schemeClr val="tx2"/>
              </a:solidFill>
            </a:endParaRPr>
          </a:p>
        </p:txBody>
      </p:sp>
      <p:sp>
        <p:nvSpPr>
          <p:cNvPr id="49" name="TextBox 48"/>
          <p:cNvSpPr txBox="1"/>
          <p:nvPr/>
        </p:nvSpPr>
        <p:spPr>
          <a:xfrm>
            <a:off x="2823635" y="2544599"/>
            <a:ext cx="363893" cy="369332"/>
          </a:xfrm>
          <a:prstGeom prst="rect">
            <a:avLst/>
          </a:prstGeom>
          <a:noFill/>
        </p:spPr>
        <p:txBody>
          <a:bodyPr wrap="square" rtlCol="1">
            <a:spAutoFit/>
          </a:bodyPr>
          <a:lstStyle/>
          <a:p>
            <a:r>
              <a:rPr lang="en-US" sz="1800" b="1" dirty="0">
                <a:solidFill>
                  <a:schemeClr val="tx2"/>
                </a:solidFill>
              </a:rPr>
              <a:t>2</a:t>
            </a:r>
            <a:endParaRPr lang="ur-PK" sz="1800" b="1" dirty="0">
              <a:solidFill>
                <a:schemeClr val="tx2"/>
              </a:solidFill>
            </a:endParaRPr>
          </a:p>
        </p:txBody>
      </p:sp>
      <p:sp>
        <p:nvSpPr>
          <p:cNvPr id="50" name="TextBox 49"/>
          <p:cNvSpPr txBox="1"/>
          <p:nvPr/>
        </p:nvSpPr>
        <p:spPr>
          <a:xfrm>
            <a:off x="5908411" y="2544599"/>
            <a:ext cx="363893" cy="369332"/>
          </a:xfrm>
          <a:prstGeom prst="rect">
            <a:avLst/>
          </a:prstGeom>
          <a:noFill/>
        </p:spPr>
        <p:txBody>
          <a:bodyPr wrap="square" rtlCol="1">
            <a:spAutoFit/>
          </a:bodyPr>
          <a:lstStyle/>
          <a:p>
            <a:r>
              <a:rPr lang="en-US" sz="1800" b="1" dirty="0">
                <a:solidFill>
                  <a:schemeClr val="tx2"/>
                </a:solidFill>
              </a:rPr>
              <a:t>4</a:t>
            </a:r>
            <a:endParaRPr lang="ur-PK" sz="1800" b="1" dirty="0">
              <a:solidFill>
                <a:schemeClr val="tx2"/>
              </a:solidFill>
            </a:endParaRPr>
          </a:p>
        </p:txBody>
      </p:sp>
      <p:sp>
        <p:nvSpPr>
          <p:cNvPr id="51" name="TextBox 50"/>
          <p:cNvSpPr txBox="1"/>
          <p:nvPr/>
        </p:nvSpPr>
        <p:spPr>
          <a:xfrm>
            <a:off x="7455485" y="2530970"/>
            <a:ext cx="325040" cy="382961"/>
          </a:xfrm>
          <a:prstGeom prst="rect">
            <a:avLst/>
          </a:prstGeom>
          <a:noFill/>
        </p:spPr>
        <p:txBody>
          <a:bodyPr wrap="square" rtlCol="1">
            <a:spAutoFit/>
          </a:bodyPr>
          <a:lstStyle/>
          <a:p>
            <a:r>
              <a:rPr lang="en-US" sz="1800" b="1" dirty="0">
                <a:solidFill>
                  <a:schemeClr val="tx2"/>
                </a:solidFill>
              </a:rPr>
              <a:t>5</a:t>
            </a:r>
            <a:endParaRPr lang="ur-PK" sz="1800" b="1" dirty="0">
              <a:solidFill>
                <a:schemeClr val="tx2"/>
              </a:solidFill>
            </a:endParaRPr>
          </a:p>
        </p:txBody>
      </p:sp>
      <p:grpSp>
        <p:nvGrpSpPr>
          <p:cNvPr id="30" name="Group 29"/>
          <p:cNvGrpSpPr/>
          <p:nvPr/>
        </p:nvGrpSpPr>
        <p:grpSpPr>
          <a:xfrm>
            <a:off x="6919286" y="4513635"/>
            <a:ext cx="2137569" cy="541913"/>
            <a:chOff x="6465329" y="4176409"/>
            <a:chExt cx="2137569" cy="541913"/>
          </a:xfrm>
        </p:grpSpPr>
        <p:pic>
          <p:nvPicPr>
            <p:cNvPr id="31" name="Picture 2" descr="C:\Users\Hassan Shafiq\Desktop\large.png"/>
            <p:cNvPicPr>
              <a:picLocks noChangeAspect="1" noChangeArrowheads="1"/>
            </p:cNvPicPr>
            <p:nvPr/>
          </p:nvPicPr>
          <p:blipFill>
            <a:blip r:embed="rId3"/>
            <a:srcRect/>
            <a:stretch>
              <a:fillRect/>
            </a:stretch>
          </p:blipFill>
          <p:spPr bwMode="auto">
            <a:xfrm>
              <a:off x="8060985" y="4176409"/>
              <a:ext cx="541913" cy="541913"/>
            </a:xfrm>
            <a:prstGeom prst="rect">
              <a:avLst/>
            </a:prstGeom>
            <a:noFill/>
          </p:spPr>
        </p:pic>
        <p:pic>
          <p:nvPicPr>
            <p:cNvPr id="32" name="Picture 3" descr="C:\Users\Hassan Shafiq\Desktop\NVIDIA_TEGRA.jpg"/>
            <p:cNvPicPr>
              <a:picLocks noChangeAspect="1" noChangeArrowheads="1"/>
            </p:cNvPicPr>
            <p:nvPr/>
          </p:nvPicPr>
          <p:blipFill>
            <a:blip r:embed="rId4"/>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1170894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3916735" y="2094686"/>
            <a:ext cx="112561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Tasks</a:t>
            </a:r>
            <a:endParaRPr dirty="0">
              <a:solidFill>
                <a:srgbClr val="F3F3F3"/>
              </a:solidFill>
            </a:endParaRPr>
          </a:p>
        </p:txBody>
      </p:sp>
      <p:grpSp>
        <p:nvGrpSpPr>
          <p:cNvPr id="5" name="Google Shape;9227;p55"/>
          <p:cNvGrpSpPr/>
          <p:nvPr/>
        </p:nvGrpSpPr>
        <p:grpSpPr>
          <a:xfrm>
            <a:off x="3069131" y="749846"/>
            <a:ext cx="2823455" cy="1705171"/>
            <a:chOff x="2413923" y="3711366"/>
            <a:chExt cx="1374117" cy="703260"/>
          </a:xfrm>
        </p:grpSpPr>
        <p:grpSp>
          <p:nvGrpSpPr>
            <p:cNvPr id="6" name="Google Shape;9228;p55"/>
            <p:cNvGrpSpPr/>
            <p:nvPr/>
          </p:nvGrpSpPr>
          <p:grpSpPr>
            <a:xfrm>
              <a:off x="2413923" y="3711366"/>
              <a:ext cx="1374117" cy="703260"/>
              <a:chOff x="2413923" y="3711366"/>
              <a:chExt cx="1374117" cy="703260"/>
            </a:xfrm>
          </p:grpSpPr>
          <p:sp>
            <p:nvSpPr>
              <p:cNvPr id="10" name="Google Shape;9229;p55"/>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9230;p55"/>
              <p:cNvGrpSpPr/>
              <p:nvPr/>
            </p:nvGrpSpPr>
            <p:grpSpPr>
              <a:xfrm>
                <a:off x="2600284" y="3808654"/>
                <a:ext cx="234506" cy="138009"/>
                <a:chOff x="2600284" y="3808654"/>
                <a:chExt cx="234506" cy="138009"/>
              </a:xfrm>
            </p:grpSpPr>
            <p:sp>
              <p:nvSpPr>
                <p:cNvPr id="24" name="Google Shape;9231;p55"/>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9232;p55"/>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2" name="Google Shape;9233;p55"/>
              <p:cNvGrpSpPr/>
              <p:nvPr/>
            </p:nvGrpSpPr>
            <p:grpSpPr>
              <a:xfrm>
                <a:off x="3359659" y="3805664"/>
                <a:ext cx="232294" cy="141000"/>
                <a:chOff x="3359659" y="3805664"/>
                <a:chExt cx="232294" cy="141000"/>
              </a:xfrm>
            </p:grpSpPr>
            <p:sp>
              <p:nvSpPr>
                <p:cNvPr id="22" name="Google Shape;9234;p55"/>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9235;p55"/>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3" name="Google Shape;9236;p55"/>
              <p:cNvGrpSpPr/>
              <p:nvPr/>
            </p:nvGrpSpPr>
            <p:grpSpPr>
              <a:xfrm>
                <a:off x="3067316" y="3711366"/>
                <a:ext cx="66900" cy="166809"/>
                <a:chOff x="3067316" y="3711366"/>
                <a:chExt cx="66900" cy="166809"/>
              </a:xfrm>
            </p:grpSpPr>
            <p:sp>
              <p:nvSpPr>
                <p:cNvPr id="20" name="Google Shape;9237;p55"/>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9238;p55"/>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4" name="Google Shape;9239;p55"/>
              <p:cNvGrpSpPr/>
              <p:nvPr/>
            </p:nvGrpSpPr>
            <p:grpSpPr>
              <a:xfrm>
                <a:off x="2413923" y="4058666"/>
                <a:ext cx="224119" cy="66900"/>
                <a:chOff x="2413923" y="4058666"/>
                <a:chExt cx="224119" cy="66900"/>
              </a:xfrm>
            </p:grpSpPr>
            <p:sp>
              <p:nvSpPr>
                <p:cNvPr id="18" name="Google Shape;9240;p55"/>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9241;p55"/>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5" name="Google Shape;9242;p55"/>
              <p:cNvGrpSpPr/>
              <p:nvPr/>
            </p:nvGrpSpPr>
            <p:grpSpPr>
              <a:xfrm>
                <a:off x="3564643" y="4058666"/>
                <a:ext cx="223397" cy="66900"/>
                <a:chOff x="3564643" y="4058666"/>
                <a:chExt cx="223397" cy="66900"/>
              </a:xfrm>
            </p:grpSpPr>
            <p:sp>
              <p:nvSpPr>
                <p:cNvPr id="16" name="Google Shape;9243;p55"/>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9244;p55"/>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7" name="Google Shape;9245;p55"/>
            <p:cNvGrpSpPr/>
            <p:nvPr/>
          </p:nvGrpSpPr>
          <p:grpSpPr>
            <a:xfrm>
              <a:off x="2633353" y="3965763"/>
              <a:ext cx="933975" cy="445687"/>
              <a:chOff x="2633353" y="3965763"/>
              <a:chExt cx="933975" cy="445687"/>
            </a:xfrm>
          </p:grpSpPr>
          <p:sp>
            <p:nvSpPr>
              <p:cNvPr id="8" name="Google Shape;9246;p55"/>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47;p55"/>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9227;p55"/>
          <p:cNvGrpSpPr/>
          <p:nvPr/>
        </p:nvGrpSpPr>
        <p:grpSpPr>
          <a:xfrm rot="10800000">
            <a:off x="3069131" y="2366903"/>
            <a:ext cx="2823455" cy="1705171"/>
            <a:chOff x="2413923" y="3711366"/>
            <a:chExt cx="1374117" cy="703260"/>
          </a:xfrm>
        </p:grpSpPr>
        <p:grpSp>
          <p:nvGrpSpPr>
            <p:cNvPr id="27" name="Google Shape;9228;p55"/>
            <p:cNvGrpSpPr/>
            <p:nvPr/>
          </p:nvGrpSpPr>
          <p:grpSpPr>
            <a:xfrm>
              <a:off x="2413923" y="3711366"/>
              <a:ext cx="1374117" cy="703260"/>
              <a:chOff x="2413923" y="3711366"/>
              <a:chExt cx="1374117" cy="703260"/>
            </a:xfrm>
          </p:grpSpPr>
          <p:sp>
            <p:nvSpPr>
              <p:cNvPr id="31" name="Google Shape;9229;p55"/>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9230;p55"/>
              <p:cNvGrpSpPr/>
              <p:nvPr/>
            </p:nvGrpSpPr>
            <p:grpSpPr>
              <a:xfrm>
                <a:off x="2600284" y="3808654"/>
                <a:ext cx="234506" cy="138009"/>
                <a:chOff x="2600284" y="3808654"/>
                <a:chExt cx="234506" cy="138009"/>
              </a:xfrm>
            </p:grpSpPr>
            <p:sp>
              <p:nvSpPr>
                <p:cNvPr id="45" name="Google Shape;9231;p55"/>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9232;p55"/>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33" name="Google Shape;9233;p55"/>
              <p:cNvGrpSpPr/>
              <p:nvPr/>
            </p:nvGrpSpPr>
            <p:grpSpPr>
              <a:xfrm>
                <a:off x="3359659" y="3805664"/>
                <a:ext cx="232294" cy="141000"/>
                <a:chOff x="3359659" y="3805664"/>
                <a:chExt cx="232294" cy="141000"/>
              </a:xfrm>
            </p:grpSpPr>
            <p:sp>
              <p:nvSpPr>
                <p:cNvPr id="43" name="Google Shape;9234;p55"/>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9235;p55"/>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34" name="Google Shape;9236;p55"/>
              <p:cNvGrpSpPr/>
              <p:nvPr/>
            </p:nvGrpSpPr>
            <p:grpSpPr>
              <a:xfrm>
                <a:off x="3067316" y="3711366"/>
                <a:ext cx="66900" cy="166809"/>
                <a:chOff x="3067316" y="3711366"/>
                <a:chExt cx="66900" cy="166809"/>
              </a:xfrm>
            </p:grpSpPr>
            <p:sp>
              <p:nvSpPr>
                <p:cNvPr id="41" name="Google Shape;9237;p55"/>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9238;p55"/>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35" name="Google Shape;9239;p55"/>
              <p:cNvGrpSpPr/>
              <p:nvPr/>
            </p:nvGrpSpPr>
            <p:grpSpPr>
              <a:xfrm>
                <a:off x="2413923" y="4058666"/>
                <a:ext cx="224119" cy="66900"/>
                <a:chOff x="2413923" y="4058666"/>
                <a:chExt cx="224119" cy="66900"/>
              </a:xfrm>
            </p:grpSpPr>
            <p:sp>
              <p:nvSpPr>
                <p:cNvPr id="39" name="Google Shape;9240;p55"/>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9241;p55"/>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36" name="Google Shape;9242;p55"/>
              <p:cNvGrpSpPr/>
              <p:nvPr/>
            </p:nvGrpSpPr>
            <p:grpSpPr>
              <a:xfrm>
                <a:off x="3564643" y="4058666"/>
                <a:ext cx="223397" cy="66900"/>
                <a:chOff x="3564643" y="4058666"/>
                <a:chExt cx="223397" cy="66900"/>
              </a:xfrm>
            </p:grpSpPr>
            <p:sp>
              <p:nvSpPr>
                <p:cNvPr id="37" name="Google Shape;9243;p55"/>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9244;p55"/>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28" name="Google Shape;9245;p55"/>
            <p:cNvGrpSpPr/>
            <p:nvPr/>
          </p:nvGrpSpPr>
          <p:grpSpPr>
            <a:xfrm>
              <a:off x="2633353" y="3965763"/>
              <a:ext cx="933975" cy="445687"/>
              <a:chOff x="2633353" y="3965763"/>
              <a:chExt cx="933975" cy="445687"/>
            </a:xfrm>
          </p:grpSpPr>
          <p:sp>
            <p:nvSpPr>
              <p:cNvPr id="29" name="Google Shape;9246;p55"/>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47;p55"/>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p:cNvSpPr txBox="1"/>
          <p:nvPr/>
        </p:nvSpPr>
        <p:spPr>
          <a:xfrm>
            <a:off x="421529" y="1498063"/>
            <a:ext cx="2782107" cy="923330"/>
          </a:xfrm>
          <a:prstGeom prst="rect">
            <a:avLst/>
          </a:prstGeom>
          <a:noFill/>
        </p:spPr>
        <p:txBody>
          <a:bodyPr wrap="square" rtlCol="1">
            <a:spAutoFit/>
          </a:bodyPr>
          <a:lstStyle/>
          <a:p>
            <a:r>
              <a:rPr lang="en-US" sz="1600" b="1" dirty="0">
                <a:solidFill>
                  <a:srgbClr val="F8F8F8"/>
                </a:solidFill>
                <a:latin typeface="Fira Sans Condensed" panose="020B0604020202020204" charset="0"/>
              </a:rPr>
              <a:t>1. </a:t>
            </a:r>
            <a:r>
              <a:rPr lang="en-US" sz="1200" dirty="0" smtClean="0">
                <a:solidFill>
                  <a:srgbClr val="F8F8F8"/>
                </a:solidFill>
                <a:latin typeface="Fira Sans Condensed" panose="020B0604020202020204" charset="0"/>
              </a:rPr>
              <a:t>Learning our Tool-stack - Keras, Tensorflow, </a:t>
            </a:r>
            <a:r>
              <a:rPr lang="en-US" sz="1200" dirty="0" err="1" smtClean="0">
                <a:solidFill>
                  <a:srgbClr val="F8F8F8"/>
                </a:solidFill>
                <a:latin typeface="Fira Sans Condensed" panose="020B0604020202020204" charset="0"/>
              </a:rPr>
              <a:t>Numpy</a:t>
            </a:r>
            <a:r>
              <a:rPr lang="en-US" sz="1200" dirty="0" smtClean="0">
                <a:solidFill>
                  <a:srgbClr val="F8F8F8"/>
                </a:solidFill>
                <a:latin typeface="Fira Sans Condensed" panose="020B0604020202020204" charset="0"/>
              </a:rPr>
              <a:t>, </a:t>
            </a:r>
            <a:r>
              <a:rPr lang="en-US" sz="1200" dirty="0" err="1" smtClean="0">
                <a:solidFill>
                  <a:srgbClr val="F8F8F8"/>
                </a:solidFill>
                <a:latin typeface="Fira Sans Condensed" panose="020B0604020202020204" charset="0"/>
              </a:rPr>
              <a:t>OpenCV</a:t>
            </a:r>
            <a:r>
              <a:rPr lang="en-US" sz="1200" dirty="0" smtClean="0">
                <a:solidFill>
                  <a:srgbClr val="F8F8F8"/>
                </a:solidFill>
                <a:latin typeface="Fira Sans Condensed" panose="020B0604020202020204" charset="0"/>
              </a:rPr>
              <a:t>, 3D-CNNs,  GCP AI Compute Engines, </a:t>
            </a:r>
            <a:r>
              <a:rPr lang="en-US" sz="1200" dirty="0" err="1" smtClean="0">
                <a:solidFill>
                  <a:srgbClr val="F8F8F8"/>
                </a:solidFill>
                <a:latin typeface="Fira Sans Condensed" panose="020B0604020202020204" charset="0"/>
              </a:rPr>
              <a:t>Nvidia</a:t>
            </a:r>
            <a:r>
              <a:rPr lang="en-US" sz="1200" dirty="0" smtClean="0">
                <a:solidFill>
                  <a:srgbClr val="F8F8F8"/>
                </a:solidFill>
                <a:latin typeface="Fira Sans Condensed" panose="020B0604020202020204" charset="0"/>
              </a:rPr>
              <a:t> TensorRT, </a:t>
            </a:r>
            <a:r>
              <a:rPr lang="en-US" sz="1200" dirty="0" err="1" smtClean="0">
                <a:solidFill>
                  <a:srgbClr val="F8F8F8"/>
                </a:solidFill>
                <a:latin typeface="Fira Sans Condensed" panose="020B0604020202020204" charset="0"/>
              </a:rPr>
              <a:t>CuDNN</a:t>
            </a:r>
            <a:r>
              <a:rPr lang="en-US" sz="1200" dirty="0" smtClean="0">
                <a:solidFill>
                  <a:srgbClr val="F8F8F8"/>
                </a:solidFill>
                <a:latin typeface="Fira Sans Condensed" panose="020B0604020202020204" charset="0"/>
              </a:rPr>
              <a:t>, CUDA</a:t>
            </a:r>
            <a:endParaRPr lang="ur-PK" sz="1200" dirty="0">
              <a:solidFill>
                <a:srgbClr val="F8F8F8"/>
              </a:solidFill>
              <a:latin typeface="Fira Sans Condensed" panose="020B0604020202020204" charset="0"/>
            </a:endParaRPr>
          </a:p>
        </p:txBody>
      </p:sp>
      <p:sp>
        <p:nvSpPr>
          <p:cNvPr id="48" name="TextBox 47"/>
          <p:cNvSpPr txBox="1"/>
          <p:nvPr/>
        </p:nvSpPr>
        <p:spPr>
          <a:xfrm>
            <a:off x="1186772" y="388873"/>
            <a:ext cx="2250334" cy="707886"/>
          </a:xfrm>
          <a:prstGeom prst="rect">
            <a:avLst/>
          </a:prstGeom>
          <a:noFill/>
        </p:spPr>
        <p:txBody>
          <a:bodyPr wrap="square" rtlCol="1">
            <a:spAutoFit/>
          </a:bodyPr>
          <a:lstStyle/>
          <a:p>
            <a:r>
              <a:rPr lang="en-US" sz="1600" b="1" dirty="0">
                <a:solidFill>
                  <a:srgbClr val="F8F8F8"/>
                </a:solidFill>
                <a:latin typeface="Fira Sans Condensed" panose="020B0604020202020204" charset="0"/>
              </a:rPr>
              <a:t>2.</a:t>
            </a:r>
            <a:r>
              <a:rPr lang="en-US" b="1" dirty="0">
                <a:solidFill>
                  <a:srgbClr val="F8F8F8"/>
                </a:solidFill>
                <a:latin typeface="Fira Sans Condensed" panose="020B0604020202020204" charset="0"/>
              </a:rPr>
              <a:t> </a:t>
            </a:r>
            <a:r>
              <a:rPr lang="en-US" sz="1200" dirty="0" smtClean="0">
                <a:solidFill>
                  <a:srgbClr val="F8F8F8"/>
                </a:solidFill>
                <a:latin typeface="Fira Sans Condensed" panose="020B0604020202020204" charset="0"/>
              </a:rPr>
              <a:t>Researching implementable solution in context of our target hardware: NVIDIA Jetson Nano</a:t>
            </a:r>
            <a:endParaRPr lang="ur-PK" dirty="0">
              <a:solidFill>
                <a:srgbClr val="F8F8F8"/>
              </a:solidFill>
              <a:latin typeface="Fira Sans Condensed" panose="020B0604020202020204" charset="0"/>
            </a:endParaRPr>
          </a:p>
        </p:txBody>
      </p:sp>
      <p:sp>
        <p:nvSpPr>
          <p:cNvPr id="49" name="TextBox 48"/>
          <p:cNvSpPr txBox="1"/>
          <p:nvPr/>
        </p:nvSpPr>
        <p:spPr>
          <a:xfrm>
            <a:off x="3558914" y="151309"/>
            <a:ext cx="1836691" cy="400110"/>
          </a:xfrm>
          <a:prstGeom prst="rect">
            <a:avLst/>
          </a:prstGeom>
          <a:noFill/>
        </p:spPr>
        <p:txBody>
          <a:bodyPr wrap="square" rtlCol="1">
            <a:spAutoFit/>
          </a:bodyPr>
          <a:lstStyle/>
          <a:p>
            <a:r>
              <a:rPr lang="en-US" sz="1600" b="1" dirty="0" smtClean="0">
                <a:solidFill>
                  <a:srgbClr val="F8F8F8"/>
                </a:solidFill>
                <a:latin typeface="Fira Sans Condensed" panose="020B0604020202020204" charset="0"/>
              </a:rPr>
              <a:t>3.</a:t>
            </a:r>
            <a:r>
              <a:rPr lang="en-US" sz="2000" b="1" dirty="0" smtClean="0">
                <a:solidFill>
                  <a:srgbClr val="F8F8F8"/>
                </a:solidFill>
                <a:latin typeface="Fira Sans Condensed" panose="020B0604020202020204" charset="0"/>
              </a:rPr>
              <a:t> </a:t>
            </a:r>
            <a:r>
              <a:rPr lang="en-US" sz="1200" dirty="0" smtClean="0">
                <a:solidFill>
                  <a:srgbClr val="F8F8F8"/>
                </a:solidFill>
                <a:latin typeface="Fira Sans Condensed" panose="020B0604020202020204" charset="0"/>
              </a:rPr>
              <a:t>Dataset Preprocessing</a:t>
            </a:r>
            <a:endParaRPr lang="ur-PK" dirty="0">
              <a:solidFill>
                <a:srgbClr val="F8F8F8"/>
              </a:solidFill>
              <a:latin typeface="Fira Sans Condensed" panose="020B0604020202020204" charset="0"/>
            </a:endParaRPr>
          </a:p>
        </p:txBody>
      </p:sp>
      <p:sp>
        <p:nvSpPr>
          <p:cNvPr id="50" name="TextBox 49"/>
          <p:cNvSpPr txBox="1"/>
          <p:nvPr/>
        </p:nvSpPr>
        <p:spPr>
          <a:xfrm>
            <a:off x="5713713" y="401437"/>
            <a:ext cx="2464004" cy="707886"/>
          </a:xfrm>
          <a:prstGeom prst="rect">
            <a:avLst/>
          </a:prstGeom>
          <a:noFill/>
        </p:spPr>
        <p:txBody>
          <a:bodyPr wrap="square" rtlCol="1">
            <a:spAutoFit/>
          </a:bodyPr>
          <a:lstStyle/>
          <a:p>
            <a:r>
              <a:rPr lang="en-US" sz="1600" b="1" dirty="0">
                <a:solidFill>
                  <a:srgbClr val="F8F8F8"/>
                </a:solidFill>
                <a:latin typeface="Fira Sans Condensed" panose="020B0604020202020204" charset="0"/>
              </a:rPr>
              <a:t>4. </a:t>
            </a:r>
            <a:r>
              <a:rPr lang="en-US" sz="1200" dirty="0" smtClean="0">
                <a:solidFill>
                  <a:srgbClr val="F8F8F8"/>
                </a:solidFill>
                <a:latin typeface="Fira Sans Condensed" panose="020B0604020202020204" charset="0"/>
              </a:rPr>
              <a:t>Model architecture selection and training over GCP AI Computer Engines</a:t>
            </a:r>
            <a:endParaRPr lang="ur-PK" dirty="0">
              <a:solidFill>
                <a:srgbClr val="F8F8F8"/>
              </a:solidFill>
              <a:latin typeface="Fira Sans Condensed" panose="020B0604020202020204" charset="0"/>
            </a:endParaRPr>
          </a:p>
        </p:txBody>
      </p:sp>
      <p:sp>
        <p:nvSpPr>
          <p:cNvPr id="51" name="TextBox 50"/>
          <p:cNvSpPr txBox="1"/>
          <p:nvPr/>
        </p:nvSpPr>
        <p:spPr>
          <a:xfrm>
            <a:off x="6057456" y="1494657"/>
            <a:ext cx="2671498" cy="892552"/>
          </a:xfrm>
          <a:prstGeom prst="rect">
            <a:avLst/>
          </a:prstGeom>
          <a:noFill/>
        </p:spPr>
        <p:txBody>
          <a:bodyPr wrap="square" rtlCol="1">
            <a:spAutoFit/>
          </a:bodyPr>
          <a:lstStyle/>
          <a:p>
            <a:r>
              <a:rPr lang="en-US" sz="1600" b="1" dirty="0">
                <a:solidFill>
                  <a:srgbClr val="F8F8F8"/>
                </a:solidFill>
                <a:latin typeface="Fira Sans Condensed" panose="020B0604020202020204" charset="0"/>
              </a:rPr>
              <a:t>5. </a:t>
            </a:r>
            <a:r>
              <a:rPr lang="en-US" sz="1200" dirty="0" smtClean="0">
                <a:solidFill>
                  <a:srgbClr val="F8F8F8"/>
                </a:solidFill>
                <a:latin typeface="Fira Sans Condensed" panose="020B0604020202020204" charset="0"/>
              </a:rPr>
              <a:t>Configuring our embedded AI target to host 3D-DNN model for real-time inference, using NVIDIA’s proprietary tool chain</a:t>
            </a:r>
            <a:endParaRPr lang="ur-PK" dirty="0">
              <a:solidFill>
                <a:srgbClr val="F8F8F8"/>
              </a:solidFill>
              <a:latin typeface="Fira Sans Condensed" panose="020B0604020202020204" charset="0"/>
            </a:endParaRPr>
          </a:p>
        </p:txBody>
      </p:sp>
      <p:sp>
        <p:nvSpPr>
          <p:cNvPr id="52" name="TextBox 51"/>
          <p:cNvSpPr txBox="1"/>
          <p:nvPr/>
        </p:nvSpPr>
        <p:spPr>
          <a:xfrm>
            <a:off x="6026498" y="2984264"/>
            <a:ext cx="2708942" cy="707886"/>
          </a:xfrm>
          <a:prstGeom prst="rect">
            <a:avLst/>
          </a:prstGeom>
          <a:noFill/>
        </p:spPr>
        <p:txBody>
          <a:bodyPr wrap="square" rtlCol="1">
            <a:spAutoFit/>
          </a:bodyPr>
          <a:lstStyle/>
          <a:p>
            <a:r>
              <a:rPr lang="en-US" sz="1600" b="1" dirty="0">
                <a:solidFill>
                  <a:srgbClr val="F8F8F8"/>
                </a:solidFill>
                <a:latin typeface="Fira Sans Condensed" panose="020B0604020202020204" charset="0"/>
              </a:rPr>
              <a:t>6. </a:t>
            </a:r>
            <a:r>
              <a:rPr lang="en-US" sz="1200" dirty="0" smtClean="0">
                <a:solidFill>
                  <a:srgbClr val="F8F8F8"/>
                </a:solidFill>
                <a:latin typeface="Fira Sans Condensed" panose="020B0604020202020204" charset="0"/>
              </a:rPr>
              <a:t>Architectural adjustments  in the model, complying memory-footprint requirements and inference accuracy</a:t>
            </a:r>
            <a:endParaRPr lang="ur-PK" dirty="0">
              <a:solidFill>
                <a:srgbClr val="F8F8F8"/>
              </a:solidFill>
              <a:latin typeface="Fira Sans Condensed" panose="020B0604020202020204" charset="0"/>
            </a:endParaRPr>
          </a:p>
        </p:txBody>
      </p:sp>
      <p:sp>
        <p:nvSpPr>
          <p:cNvPr id="53" name="TextBox 52"/>
          <p:cNvSpPr txBox="1"/>
          <p:nvPr/>
        </p:nvSpPr>
        <p:spPr>
          <a:xfrm>
            <a:off x="5712084" y="3748486"/>
            <a:ext cx="2731524" cy="523220"/>
          </a:xfrm>
          <a:prstGeom prst="rect">
            <a:avLst/>
          </a:prstGeom>
          <a:noFill/>
        </p:spPr>
        <p:txBody>
          <a:bodyPr wrap="square" rtlCol="1">
            <a:spAutoFit/>
          </a:bodyPr>
          <a:lstStyle/>
          <a:p>
            <a:r>
              <a:rPr lang="en-US" sz="1600" b="1" dirty="0">
                <a:solidFill>
                  <a:srgbClr val="F8F8F8"/>
                </a:solidFill>
                <a:latin typeface="Fira Sans Condensed" panose="020B0604020202020204" charset="0"/>
              </a:rPr>
              <a:t>7. </a:t>
            </a:r>
            <a:r>
              <a:rPr lang="en-US" sz="1200" dirty="0" smtClean="0">
                <a:solidFill>
                  <a:srgbClr val="F8F8F8"/>
                </a:solidFill>
                <a:latin typeface="Fira Sans Condensed" panose="020B0604020202020204" charset="0"/>
              </a:rPr>
              <a:t>Retraining, hyper-parameters fine-tuning, post model porting  to target</a:t>
            </a:r>
            <a:endParaRPr lang="ur-PK" dirty="0">
              <a:solidFill>
                <a:srgbClr val="F8F8F8"/>
              </a:solidFill>
              <a:latin typeface="Fira Sans Condensed" panose="020B0604020202020204" charset="0"/>
            </a:endParaRPr>
          </a:p>
        </p:txBody>
      </p:sp>
      <p:sp>
        <p:nvSpPr>
          <p:cNvPr id="54" name="TextBox 53"/>
          <p:cNvSpPr txBox="1"/>
          <p:nvPr/>
        </p:nvSpPr>
        <p:spPr>
          <a:xfrm>
            <a:off x="3404938" y="4204191"/>
            <a:ext cx="2613243" cy="707886"/>
          </a:xfrm>
          <a:prstGeom prst="rect">
            <a:avLst/>
          </a:prstGeom>
          <a:noFill/>
        </p:spPr>
        <p:txBody>
          <a:bodyPr wrap="square" rtlCol="1">
            <a:spAutoFit/>
          </a:bodyPr>
          <a:lstStyle/>
          <a:p>
            <a:r>
              <a:rPr lang="en-US" sz="1600" b="1" dirty="0">
                <a:solidFill>
                  <a:srgbClr val="F8F8F8"/>
                </a:solidFill>
                <a:latin typeface="Fira Sans Condensed" panose="020B0604020202020204" charset="0"/>
              </a:rPr>
              <a:t>8. </a:t>
            </a:r>
            <a:r>
              <a:rPr lang="en-US" sz="1200" dirty="0" smtClean="0">
                <a:solidFill>
                  <a:srgbClr val="F8F8F8"/>
                </a:solidFill>
                <a:latin typeface="Fira Sans Condensed" panose="020B0604020202020204" charset="0"/>
              </a:rPr>
              <a:t>Inference on test dataset, retraining and hyper-parameters tuning based on performance analysis</a:t>
            </a:r>
            <a:endParaRPr lang="ur-PK" dirty="0">
              <a:solidFill>
                <a:srgbClr val="F8F8F8"/>
              </a:solidFill>
              <a:latin typeface="Fira Sans Condensed" panose="020B0604020202020204" charset="0"/>
            </a:endParaRPr>
          </a:p>
        </p:txBody>
      </p:sp>
      <p:sp>
        <p:nvSpPr>
          <p:cNvPr id="55" name="TextBox 54"/>
          <p:cNvSpPr txBox="1"/>
          <p:nvPr/>
        </p:nvSpPr>
        <p:spPr>
          <a:xfrm>
            <a:off x="544749" y="3683937"/>
            <a:ext cx="2821021" cy="707886"/>
          </a:xfrm>
          <a:prstGeom prst="rect">
            <a:avLst/>
          </a:prstGeom>
          <a:noFill/>
        </p:spPr>
        <p:txBody>
          <a:bodyPr wrap="square" rtlCol="1">
            <a:spAutoFit/>
          </a:bodyPr>
          <a:lstStyle/>
          <a:p>
            <a:r>
              <a:rPr lang="en-US" sz="1600" b="1" dirty="0">
                <a:solidFill>
                  <a:srgbClr val="F8F8F8"/>
                </a:solidFill>
                <a:latin typeface="Fira Sans Condensed" panose="020B0604020202020204" charset="0"/>
              </a:rPr>
              <a:t>9. </a:t>
            </a:r>
            <a:r>
              <a:rPr lang="en-US" sz="1200" dirty="0" err="1" smtClean="0">
                <a:solidFill>
                  <a:srgbClr val="F8F8F8"/>
                </a:solidFill>
                <a:latin typeface="Fira Sans Condensed" panose="020B0604020202020204" charset="0"/>
              </a:rPr>
              <a:t>RESTful</a:t>
            </a:r>
            <a:r>
              <a:rPr lang="en-US" sz="1200" dirty="0" smtClean="0">
                <a:solidFill>
                  <a:srgbClr val="F8F8F8"/>
                </a:solidFill>
                <a:latin typeface="Fira Sans Condensed" panose="020B0604020202020204" charset="0"/>
              </a:rPr>
              <a:t> </a:t>
            </a:r>
            <a:r>
              <a:rPr lang="en-US" sz="1200" dirty="0" err="1" smtClean="0">
                <a:solidFill>
                  <a:srgbClr val="F8F8F8"/>
                </a:solidFill>
                <a:latin typeface="Fira Sans Condensed" panose="020B0604020202020204" charset="0"/>
              </a:rPr>
              <a:t>NodeJS</a:t>
            </a:r>
            <a:r>
              <a:rPr lang="en-US" sz="1200" dirty="0" smtClean="0">
                <a:solidFill>
                  <a:srgbClr val="F8F8F8"/>
                </a:solidFill>
                <a:latin typeface="Fira Sans Condensed" panose="020B0604020202020204" charset="0"/>
              </a:rPr>
              <a:t> server development, MongoDB integration and Python HTTP client ,running Inference Engine core</a:t>
            </a:r>
            <a:endParaRPr lang="ur-PK" dirty="0">
              <a:solidFill>
                <a:srgbClr val="F8F8F8"/>
              </a:solidFill>
              <a:latin typeface="Fira Sans Condensed" panose="020B0604020202020204" charset="0"/>
            </a:endParaRPr>
          </a:p>
        </p:txBody>
      </p:sp>
      <p:sp>
        <p:nvSpPr>
          <p:cNvPr id="56" name="TextBox 55"/>
          <p:cNvSpPr txBox="1"/>
          <p:nvPr/>
        </p:nvSpPr>
        <p:spPr>
          <a:xfrm>
            <a:off x="291835" y="2994587"/>
            <a:ext cx="2645924" cy="523220"/>
          </a:xfrm>
          <a:prstGeom prst="rect">
            <a:avLst/>
          </a:prstGeom>
          <a:noFill/>
        </p:spPr>
        <p:txBody>
          <a:bodyPr wrap="square" rtlCol="1">
            <a:spAutoFit/>
          </a:bodyPr>
          <a:lstStyle/>
          <a:p>
            <a:r>
              <a:rPr lang="en-US" sz="1600" b="1" dirty="0">
                <a:solidFill>
                  <a:srgbClr val="F8F8F8"/>
                </a:solidFill>
                <a:latin typeface="Fira Sans Condensed" panose="020B0604020202020204" charset="0"/>
              </a:rPr>
              <a:t>10. </a:t>
            </a:r>
            <a:r>
              <a:rPr lang="en-US" sz="1200" dirty="0" err="1" smtClean="0">
                <a:solidFill>
                  <a:srgbClr val="F8F8F8"/>
                </a:solidFill>
                <a:latin typeface="Fira Sans Condensed" panose="020B0604020202020204" charset="0"/>
              </a:rPr>
              <a:t>ReactJS</a:t>
            </a:r>
            <a:r>
              <a:rPr lang="en-US" sz="1200" dirty="0" smtClean="0">
                <a:solidFill>
                  <a:srgbClr val="F8F8F8"/>
                </a:solidFill>
                <a:latin typeface="Fira Sans Condensed" panose="020B0604020202020204" charset="0"/>
              </a:rPr>
              <a:t> based Web and Android UI development and application testing.</a:t>
            </a:r>
            <a:endParaRPr lang="ur-PK" sz="1200" dirty="0">
              <a:solidFill>
                <a:srgbClr val="F8F8F8"/>
              </a:solidFill>
              <a:latin typeface="Fira Sans Condensed" panose="020B0604020202020204" charset="0"/>
            </a:endParaRPr>
          </a:p>
        </p:txBody>
      </p:sp>
      <p:grpSp>
        <p:nvGrpSpPr>
          <p:cNvPr id="57" name="Group 56"/>
          <p:cNvGrpSpPr/>
          <p:nvPr/>
        </p:nvGrpSpPr>
        <p:grpSpPr>
          <a:xfrm>
            <a:off x="6919286" y="4513635"/>
            <a:ext cx="2137569" cy="541913"/>
            <a:chOff x="6465329" y="4176409"/>
            <a:chExt cx="2137569" cy="541913"/>
          </a:xfrm>
        </p:grpSpPr>
        <p:pic>
          <p:nvPicPr>
            <p:cNvPr id="58" name="Picture 2" descr="C:\Users\Hassan Shafiq\Desktop\large.png"/>
            <p:cNvPicPr>
              <a:picLocks noChangeAspect="1" noChangeArrowheads="1"/>
            </p:cNvPicPr>
            <p:nvPr/>
          </p:nvPicPr>
          <p:blipFill>
            <a:blip r:embed="rId3"/>
            <a:srcRect/>
            <a:stretch>
              <a:fillRect/>
            </a:stretch>
          </p:blipFill>
          <p:spPr bwMode="auto">
            <a:xfrm>
              <a:off x="8060985" y="4176409"/>
              <a:ext cx="541913" cy="541913"/>
            </a:xfrm>
            <a:prstGeom prst="rect">
              <a:avLst/>
            </a:prstGeom>
            <a:noFill/>
          </p:spPr>
        </p:pic>
        <p:pic>
          <p:nvPicPr>
            <p:cNvPr id="59" name="Picture 3" descr="C:\Users\Hassan Shafiq\Desktop\NVIDIA_TEGRA.jpg"/>
            <p:cNvPicPr>
              <a:picLocks noChangeAspect="1" noChangeArrowheads="1"/>
            </p:cNvPicPr>
            <p:nvPr/>
          </p:nvPicPr>
          <p:blipFill>
            <a:blip r:embed="rId4"/>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339490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048771" y="1386643"/>
            <a:ext cx="2495849" cy="844233"/>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pPr>
            <a:r>
              <a:rPr lang="en" sz="1800" dirty="0" smtClean="0"/>
              <a:t>Inference Engine</a:t>
            </a:r>
            <a:br>
              <a:rPr lang="en" sz="1800" dirty="0" smtClean="0"/>
            </a:br>
            <a:r>
              <a:rPr lang="en" sz="1000" dirty="0" smtClean="0"/>
              <a:t>- Python HTTP Client application</a:t>
            </a:r>
            <a:br>
              <a:rPr lang="en" sz="1000" dirty="0" smtClean="0"/>
            </a:br>
            <a:r>
              <a:rPr lang="en" sz="1000" dirty="0" smtClean="0"/>
              <a:t>- Hosted on Nvidia Jetson Nano</a:t>
            </a:r>
            <a:br>
              <a:rPr lang="en" sz="1000" dirty="0" smtClean="0"/>
            </a:br>
            <a:r>
              <a:rPr lang="en" sz="1000" dirty="0" smtClean="0"/>
              <a:t>- Running DNN Inference Engine at core</a:t>
            </a:r>
            <a:endParaRPr sz="1800" dirty="0"/>
          </a:p>
        </p:txBody>
      </p:sp>
      <p:sp>
        <p:nvSpPr>
          <p:cNvPr id="119" name="Google Shape;119;p26"/>
          <p:cNvSpPr txBox="1">
            <a:spLocks noGrp="1"/>
          </p:cNvSpPr>
          <p:nvPr>
            <p:ph type="title" idx="4"/>
          </p:nvPr>
        </p:nvSpPr>
        <p:spPr>
          <a:xfrm>
            <a:off x="1731337" y="3219889"/>
            <a:ext cx="2620171" cy="833296"/>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dirty="0" smtClean="0"/>
              <a:t>NodeJS Backend Server</a:t>
            </a:r>
            <a:br>
              <a:rPr lang="en" sz="1800" dirty="0" smtClean="0"/>
            </a:br>
            <a:r>
              <a:rPr lang="en" sz="1000" dirty="0" smtClean="0"/>
              <a:t>- RESTful API endpoint for backend services</a:t>
            </a:r>
            <a:br>
              <a:rPr lang="en" sz="1000" dirty="0" smtClean="0"/>
            </a:br>
            <a:r>
              <a:rPr lang="en" sz="1000" dirty="0" smtClean="0"/>
              <a:t>- Integerated with MongoDB databse server</a:t>
            </a:r>
            <a:br>
              <a:rPr lang="en" sz="1000" dirty="0" smtClean="0"/>
            </a:br>
            <a:r>
              <a:rPr lang="en" sz="1000" dirty="0" smtClean="0"/>
              <a:t>- Routing key events information to UIs</a:t>
            </a:r>
            <a:endParaRPr dirty="0"/>
          </a:p>
        </p:txBody>
      </p:sp>
      <p:sp>
        <p:nvSpPr>
          <p:cNvPr id="123" name="Google Shape;123;p26"/>
          <p:cNvSpPr txBox="1">
            <a:spLocks noGrp="1"/>
          </p:cNvSpPr>
          <p:nvPr>
            <p:ph type="title" idx="8"/>
          </p:nvPr>
        </p:nvSpPr>
        <p:spPr>
          <a:xfrm>
            <a:off x="921722" y="344315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289291" y="1613619"/>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5329940" y="3436547"/>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606638" y="1595997"/>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1597923" y="3348268"/>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5282914" y="1497012"/>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6006215" y="3322330"/>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965492" y="1503497"/>
            <a:ext cx="0" cy="630600"/>
          </a:xfrm>
          <a:prstGeom prst="straightConnector1">
            <a:avLst/>
          </a:prstGeom>
          <a:noFill/>
          <a:ln w="19050" cap="flat" cmpd="sng">
            <a:solidFill>
              <a:srgbClr val="F3F3F3"/>
            </a:solidFill>
            <a:prstDash val="solid"/>
            <a:round/>
            <a:headEnd type="oval" w="med" len="med"/>
            <a:tailEnd type="oval" w="med" len="med"/>
          </a:ln>
        </p:spPr>
      </p:cxnSp>
      <p:sp>
        <p:nvSpPr>
          <p:cNvPr id="18" name="Google Shape;646;p33"/>
          <p:cNvSpPr txBox="1">
            <a:spLocks/>
          </p:cNvSpPr>
          <p:nvPr/>
        </p:nvSpPr>
        <p:spPr>
          <a:xfrm>
            <a:off x="713615" y="45146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en-US" dirty="0" smtClean="0"/>
              <a:t>Core System </a:t>
            </a:r>
            <a:r>
              <a:rPr lang="en-US" dirty="0"/>
              <a:t>Modules</a:t>
            </a:r>
          </a:p>
        </p:txBody>
      </p:sp>
      <p:sp>
        <p:nvSpPr>
          <p:cNvPr id="16" name="Google Shape;119;p26"/>
          <p:cNvSpPr txBox="1">
            <a:spLocks noGrp="1"/>
          </p:cNvSpPr>
          <p:nvPr>
            <p:ph type="title" idx="4"/>
          </p:nvPr>
        </p:nvSpPr>
        <p:spPr>
          <a:xfrm>
            <a:off x="5405154" y="1387854"/>
            <a:ext cx="2620171" cy="833296"/>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dirty="0" smtClean="0"/>
              <a:t>ReactJS Web UI</a:t>
            </a:r>
            <a:br>
              <a:rPr lang="en" sz="1800" dirty="0" smtClean="0"/>
            </a:br>
            <a:r>
              <a:rPr lang="en" sz="1000" dirty="0" smtClean="0"/>
              <a:t>- Dynamic, Interactive Web Application for UI</a:t>
            </a:r>
            <a:br>
              <a:rPr lang="en" sz="1000" dirty="0" smtClean="0"/>
            </a:br>
            <a:r>
              <a:rPr lang="en" sz="1000" dirty="0" smtClean="0"/>
              <a:t>- Server hosted on Nvidia Jetson Nano</a:t>
            </a:r>
            <a:br>
              <a:rPr lang="en" sz="1000" dirty="0" smtClean="0"/>
            </a:br>
            <a:r>
              <a:rPr lang="en" sz="1000" dirty="0" smtClean="0"/>
              <a:t>- Real-time synchronization with backend</a:t>
            </a:r>
            <a:endParaRPr dirty="0"/>
          </a:p>
        </p:txBody>
      </p:sp>
      <p:sp>
        <p:nvSpPr>
          <p:cNvPr id="19" name="Google Shape;119;p26"/>
          <p:cNvSpPr txBox="1">
            <a:spLocks noGrp="1"/>
          </p:cNvSpPr>
          <p:nvPr>
            <p:ph type="title" idx="4"/>
          </p:nvPr>
        </p:nvSpPr>
        <p:spPr>
          <a:xfrm>
            <a:off x="6060146" y="3216655"/>
            <a:ext cx="2620171" cy="833296"/>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dirty="0" smtClean="0"/>
              <a:t>Android UI</a:t>
            </a:r>
            <a:br>
              <a:rPr lang="en" sz="1800" dirty="0" smtClean="0"/>
            </a:br>
            <a:r>
              <a:rPr lang="en" sz="1000" dirty="0" smtClean="0"/>
              <a:t>- Dynamic, Interactive Web Application for UI</a:t>
            </a:r>
            <a:br>
              <a:rPr lang="en" sz="1000" dirty="0" smtClean="0"/>
            </a:br>
            <a:r>
              <a:rPr lang="en" sz="1000" dirty="0" smtClean="0"/>
              <a:t>- Server hosted on Nvidia Jetson Nano</a:t>
            </a:r>
            <a:br>
              <a:rPr lang="en" sz="1000" dirty="0" smtClean="0"/>
            </a:br>
            <a:r>
              <a:rPr lang="en" sz="1000" dirty="0" smtClean="0"/>
              <a:t>- Real-time synchronization with backend</a:t>
            </a:r>
            <a:endParaRPr dirty="0"/>
          </a:p>
        </p:txBody>
      </p:sp>
      <p:grpSp>
        <p:nvGrpSpPr>
          <p:cNvPr id="20" name="Group 19"/>
          <p:cNvGrpSpPr/>
          <p:nvPr/>
        </p:nvGrpSpPr>
        <p:grpSpPr>
          <a:xfrm>
            <a:off x="6919286" y="4513635"/>
            <a:ext cx="2137569" cy="541913"/>
            <a:chOff x="6465329" y="4176409"/>
            <a:chExt cx="2137569" cy="541913"/>
          </a:xfrm>
        </p:grpSpPr>
        <p:pic>
          <p:nvPicPr>
            <p:cNvPr id="21" name="Picture 2" descr="C:\Users\Hassan Shafiq\Desktop\large.png"/>
            <p:cNvPicPr>
              <a:picLocks noChangeAspect="1" noChangeArrowheads="1"/>
            </p:cNvPicPr>
            <p:nvPr/>
          </p:nvPicPr>
          <p:blipFill>
            <a:blip r:embed="rId3"/>
            <a:srcRect/>
            <a:stretch>
              <a:fillRect/>
            </a:stretch>
          </p:blipFill>
          <p:spPr bwMode="auto">
            <a:xfrm>
              <a:off x="8060985" y="4176409"/>
              <a:ext cx="541913" cy="541913"/>
            </a:xfrm>
            <a:prstGeom prst="rect">
              <a:avLst/>
            </a:prstGeom>
            <a:noFill/>
          </p:spPr>
        </p:pic>
        <p:pic>
          <p:nvPicPr>
            <p:cNvPr id="22" name="Picture 3" descr="C:\Users\Hassan Shafiq\Desktop\NVIDIA_TEGRA.jpg"/>
            <p:cNvPicPr>
              <a:picLocks noChangeAspect="1" noChangeArrowheads="1"/>
            </p:cNvPicPr>
            <p:nvPr/>
          </p:nvPicPr>
          <p:blipFill>
            <a:blip r:embed="rId4"/>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3954886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8" name="Google Shape;9103;p55">
            <a:extLst>
              <a:ext uri="{FF2B5EF4-FFF2-40B4-BE49-F238E27FC236}">
                <a16:creationId xmlns:a16="http://schemas.microsoft.com/office/drawing/2014/main" xmlns="" id="{F4A7C132-0398-4BF6-B9D2-EE77D919C091}"/>
              </a:ext>
            </a:extLst>
          </p:cNvPr>
          <p:cNvGrpSpPr/>
          <p:nvPr/>
        </p:nvGrpSpPr>
        <p:grpSpPr>
          <a:xfrm>
            <a:off x="890533" y="1060448"/>
            <a:ext cx="7254240" cy="3218687"/>
            <a:chOff x="238125" y="1188750"/>
            <a:chExt cx="7140450" cy="3335550"/>
          </a:xfrm>
        </p:grpSpPr>
        <p:sp>
          <p:nvSpPr>
            <p:cNvPr id="9" name="Google Shape;9104;p55">
              <a:extLst>
                <a:ext uri="{FF2B5EF4-FFF2-40B4-BE49-F238E27FC236}">
                  <a16:creationId xmlns:a16="http://schemas.microsoft.com/office/drawing/2014/main" xmlns="" id="{DEB6C91E-F91B-4816-BDFB-D5BBCF4B347D}"/>
                </a:ext>
              </a:extLst>
            </p:cNvPr>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05;p55">
              <a:extLst>
                <a:ext uri="{FF2B5EF4-FFF2-40B4-BE49-F238E27FC236}">
                  <a16:creationId xmlns:a16="http://schemas.microsoft.com/office/drawing/2014/main" xmlns="" id="{09BE3D1E-469D-41E6-9A36-B89BB18B1D83}"/>
                </a:ext>
              </a:extLst>
            </p:cNvPr>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06;p55">
              <a:extLst>
                <a:ext uri="{FF2B5EF4-FFF2-40B4-BE49-F238E27FC236}">
                  <a16:creationId xmlns:a16="http://schemas.microsoft.com/office/drawing/2014/main" xmlns="" id="{627CCC57-789E-4009-92F8-1B72654F71A1}"/>
                </a:ext>
              </a:extLst>
            </p:cNvPr>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107;p55">
              <a:extLst>
                <a:ext uri="{FF2B5EF4-FFF2-40B4-BE49-F238E27FC236}">
                  <a16:creationId xmlns:a16="http://schemas.microsoft.com/office/drawing/2014/main" xmlns="" id="{F352AC2D-21CC-4DE2-B835-D913755D0C10}"/>
                </a:ext>
              </a:extLst>
            </p:cNvPr>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08;p55">
              <a:extLst>
                <a:ext uri="{FF2B5EF4-FFF2-40B4-BE49-F238E27FC236}">
                  <a16:creationId xmlns:a16="http://schemas.microsoft.com/office/drawing/2014/main" xmlns="" id="{C68A745F-92BE-41C5-A913-5BBBA7815CD1}"/>
                </a:ext>
              </a:extLst>
            </p:cNvPr>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xmlns="" id="{1D701293-670E-4806-83AD-EBF112EBF940}"/>
              </a:ext>
            </a:extLst>
          </p:cNvPr>
          <p:cNvSpPr txBox="1"/>
          <p:nvPr/>
        </p:nvSpPr>
        <p:spPr>
          <a:xfrm>
            <a:off x="3816613" y="2451372"/>
            <a:ext cx="1402080" cy="523220"/>
          </a:xfrm>
          <a:prstGeom prst="rect">
            <a:avLst/>
          </a:prstGeom>
          <a:noFill/>
        </p:spPr>
        <p:txBody>
          <a:bodyPr wrap="square" rtlCol="0">
            <a:spAutoFit/>
          </a:bodyPr>
          <a:lstStyle/>
          <a:p>
            <a:r>
              <a:rPr lang="en-US" sz="2800" b="1" dirty="0" smtClean="0">
                <a:solidFill>
                  <a:schemeClr val="accent4"/>
                </a:solidFill>
                <a:latin typeface="Rajdhani" panose="020B0604020202020204" charset="0"/>
                <a:cs typeface="Rajdhani" panose="020B0604020202020204" charset="0"/>
              </a:rPr>
              <a:t>Dataset</a:t>
            </a:r>
          </a:p>
        </p:txBody>
      </p:sp>
      <p:sp>
        <p:nvSpPr>
          <p:cNvPr id="7" name="TextBox 6">
            <a:extLst>
              <a:ext uri="{FF2B5EF4-FFF2-40B4-BE49-F238E27FC236}">
                <a16:creationId xmlns:a16="http://schemas.microsoft.com/office/drawing/2014/main" xmlns="" id="{8D287615-974E-4A36-8F34-778372F1122A}"/>
              </a:ext>
            </a:extLst>
          </p:cNvPr>
          <p:cNvSpPr txBox="1"/>
          <p:nvPr/>
        </p:nvSpPr>
        <p:spPr>
          <a:xfrm>
            <a:off x="1493294" y="1626278"/>
            <a:ext cx="2357390" cy="338554"/>
          </a:xfrm>
          <a:prstGeom prst="rect">
            <a:avLst/>
          </a:prstGeom>
          <a:noFill/>
        </p:spPr>
        <p:txBody>
          <a:bodyPr wrap="square" rtlCol="0">
            <a:spAutoFit/>
          </a:bodyPr>
          <a:lstStyle/>
          <a:p>
            <a:r>
              <a:rPr lang="en-US" sz="1600" dirty="0">
                <a:solidFill>
                  <a:schemeClr val="accent4"/>
                </a:solidFill>
                <a:latin typeface="Rajdhani" panose="020B0604020202020204" charset="0"/>
                <a:cs typeface="Rajdhani" panose="020B0604020202020204" charset="0"/>
              </a:rPr>
              <a:t>UCF-Crime Dataset</a:t>
            </a:r>
            <a:endParaRPr lang="x-none" sz="1600" dirty="0">
              <a:solidFill>
                <a:schemeClr val="accent4"/>
              </a:solidFill>
              <a:latin typeface="Rajdhani" panose="020B0604020202020204" charset="0"/>
              <a:cs typeface="Rajdhani" panose="020B0604020202020204" charset="0"/>
            </a:endParaRPr>
          </a:p>
        </p:txBody>
      </p:sp>
      <p:sp>
        <p:nvSpPr>
          <p:cNvPr id="16" name="TextBox 15">
            <a:extLst>
              <a:ext uri="{FF2B5EF4-FFF2-40B4-BE49-F238E27FC236}">
                <a16:creationId xmlns:a16="http://schemas.microsoft.com/office/drawing/2014/main" xmlns="" id="{377560E3-FDE6-4BDC-9437-901A12102E92}"/>
              </a:ext>
            </a:extLst>
          </p:cNvPr>
          <p:cNvSpPr txBox="1"/>
          <p:nvPr/>
        </p:nvSpPr>
        <p:spPr>
          <a:xfrm>
            <a:off x="5658011" y="1532312"/>
            <a:ext cx="2357390" cy="677108"/>
          </a:xfrm>
          <a:prstGeom prst="rect">
            <a:avLst/>
          </a:prstGeom>
          <a:noFill/>
        </p:spPr>
        <p:txBody>
          <a:bodyPr wrap="square" rtlCol="0">
            <a:spAutoFit/>
          </a:bodyPr>
          <a:lstStyle/>
          <a:p>
            <a:r>
              <a:rPr lang="en-US" sz="1600" dirty="0" smtClean="0">
                <a:solidFill>
                  <a:schemeClr val="accent4"/>
                </a:solidFill>
                <a:latin typeface="Rajdhani" panose="020B0604020202020204" charset="0"/>
                <a:cs typeface="Rajdhani" panose="020B0604020202020204" charset="0"/>
              </a:rPr>
              <a:t>1900 Videos</a:t>
            </a:r>
          </a:p>
          <a:p>
            <a:r>
              <a:rPr lang="en-US" sz="1050" dirty="0" smtClean="0">
                <a:solidFill>
                  <a:schemeClr val="accent4"/>
                </a:solidFill>
                <a:latin typeface="Rajdhani" panose="020B0604020202020204" charset="0"/>
                <a:cs typeface="Rajdhani" panose="020B0604020202020204" charset="0"/>
              </a:rPr>
              <a:t>- 950 Normal</a:t>
            </a:r>
          </a:p>
          <a:p>
            <a:r>
              <a:rPr lang="en-US" sz="1050" dirty="0" smtClean="0">
                <a:solidFill>
                  <a:schemeClr val="accent4"/>
                </a:solidFill>
                <a:latin typeface="Rajdhani" panose="020B0604020202020204" charset="0"/>
                <a:cs typeface="Rajdhani" panose="020B0604020202020204" charset="0"/>
              </a:rPr>
              <a:t>- 950 Abnormal</a:t>
            </a:r>
            <a:endParaRPr lang="x-none" sz="1050" dirty="0">
              <a:solidFill>
                <a:schemeClr val="accent4"/>
              </a:solidFill>
              <a:latin typeface="Rajdhani" panose="020B0604020202020204" charset="0"/>
              <a:cs typeface="Rajdhani" panose="020B0604020202020204" charset="0"/>
            </a:endParaRPr>
          </a:p>
        </p:txBody>
      </p:sp>
      <p:sp>
        <p:nvSpPr>
          <p:cNvPr id="17" name="TextBox 16">
            <a:extLst>
              <a:ext uri="{FF2B5EF4-FFF2-40B4-BE49-F238E27FC236}">
                <a16:creationId xmlns:a16="http://schemas.microsoft.com/office/drawing/2014/main" xmlns="" id="{E13FC79E-F3F4-44E9-A116-FB3C4F330C78}"/>
              </a:ext>
            </a:extLst>
          </p:cNvPr>
          <p:cNvSpPr txBox="1"/>
          <p:nvPr/>
        </p:nvSpPr>
        <p:spPr>
          <a:xfrm>
            <a:off x="1521366" y="3360994"/>
            <a:ext cx="2357390" cy="661720"/>
          </a:xfrm>
          <a:prstGeom prst="rect">
            <a:avLst/>
          </a:prstGeom>
          <a:noFill/>
        </p:spPr>
        <p:txBody>
          <a:bodyPr wrap="square" rtlCol="0">
            <a:spAutoFit/>
          </a:bodyPr>
          <a:lstStyle/>
          <a:p>
            <a:r>
              <a:rPr lang="en-US" sz="1600" dirty="0">
                <a:solidFill>
                  <a:schemeClr val="accent4"/>
                </a:solidFill>
                <a:latin typeface="Rajdhani" panose="020B0604020202020204" charset="0"/>
                <a:cs typeface="Rajdhani" panose="020B0604020202020204" charset="0"/>
              </a:rPr>
              <a:t>13 </a:t>
            </a:r>
            <a:r>
              <a:rPr lang="en-US" sz="1600" dirty="0" smtClean="0">
                <a:solidFill>
                  <a:schemeClr val="accent4"/>
                </a:solidFill>
                <a:latin typeface="Rajdhani" panose="020B0604020202020204" charset="0"/>
                <a:cs typeface="Rajdhani" panose="020B0604020202020204" charset="0"/>
              </a:rPr>
              <a:t>Categories:</a:t>
            </a:r>
          </a:p>
          <a:p>
            <a:r>
              <a:rPr lang="en-US" sz="1050" dirty="0" smtClean="0">
                <a:solidFill>
                  <a:schemeClr val="accent4"/>
                </a:solidFill>
                <a:latin typeface="Rajdhani" panose="020B0604020202020204" charset="0"/>
                <a:cs typeface="Rajdhani" panose="020B0604020202020204" charset="0"/>
              </a:rPr>
              <a:t>- Crimes</a:t>
            </a:r>
          </a:p>
          <a:p>
            <a:r>
              <a:rPr lang="en-US" sz="1050" dirty="0" smtClean="0">
                <a:solidFill>
                  <a:schemeClr val="accent4"/>
                </a:solidFill>
                <a:latin typeface="Rajdhani" panose="020B0604020202020204" charset="0"/>
                <a:cs typeface="Rajdhani" panose="020B0604020202020204" charset="0"/>
              </a:rPr>
              <a:t>- Anomalous Events</a:t>
            </a:r>
            <a:endParaRPr lang="x-none" sz="1050" dirty="0">
              <a:solidFill>
                <a:schemeClr val="accent4"/>
              </a:solidFill>
              <a:latin typeface="Rajdhani" panose="020B0604020202020204" charset="0"/>
              <a:cs typeface="Rajdhani" panose="020B0604020202020204" charset="0"/>
            </a:endParaRPr>
          </a:p>
        </p:txBody>
      </p:sp>
      <p:sp>
        <p:nvSpPr>
          <p:cNvPr id="18" name="TextBox 17">
            <a:extLst>
              <a:ext uri="{FF2B5EF4-FFF2-40B4-BE49-F238E27FC236}">
                <a16:creationId xmlns:a16="http://schemas.microsoft.com/office/drawing/2014/main" xmlns="" id="{839D080F-FBE7-4C30-AEF3-7DED57F53046}"/>
              </a:ext>
            </a:extLst>
          </p:cNvPr>
          <p:cNvSpPr txBox="1"/>
          <p:nvPr/>
        </p:nvSpPr>
        <p:spPr>
          <a:xfrm>
            <a:off x="5787383" y="3267029"/>
            <a:ext cx="2357390" cy="584775"/>
          </a:xfrm>
          <a:prstGeom prst="rect">
            <a:avLst/>
          </a:prstGeom>
          <a:noFill/>
        </p:spPr>
        <p:txBody>
          <a:bodyPr wrap="square" rtlCol="0">
            <a:spAutoFit/>
          </a:bodyPr>
          <a:lstStyle/>
          <a:p>
            <a:r>
              <a:rPr lang="en-US" sz="1600" dirty="0">
                <a:solidFill>
                  <a:schemeClr val="accent4"/>
                </a:solidFill>
                <a:latin typeface="Rajdhani" panose="020B0604020202020204" charset="0"/>
                <a:cs typeface="Rajdhani" panose="020B0604020202020204" charset="0"/>
              </a:rPr>
              <a:t>Training: 1330 Videos</a:t>
            </a:r>
          </a:p>
          <a:p>
            <a:r>
              <a:rPr lang="en-US" sz="1600" dirty="0">
                <a:solidFill>
                  <a:schemeClr val="accent4"/>
                </a:solidFill>
                <a:latin typeface="Rajdhani" panose="020B0604020202020204" charset="0"/>
                <a:cs typeface="Rajdhani" panose="020B0604020202020204" charset="0"/>
              </a:rPr>
              <a:t>Test: 570 Videos</a:t>
            </a:r>
          </a:p>
        </p:txBody>
      </p:sp>
      <p:sp>
        <p:nvSpPr>
          <p:cNvPr id="14" name="TextBox 13">
            <a:extLst>
              <a:ext uri="{FF2B5EF4-FFF2-40B4-BE49-F238E27FC236}">
                <a16:creationId xmlns:a16="http://schemas.microsoft.com/office/drawing/2014/main" xmlns="" id="{399E0ACF-DD93-47CA-AEFC-261C9750EE54}"/>
              </a:ext>
            </a:extLst>
          </p:cNvPr>
          <p:cNvSpPr txBox="1"/>
          <p:nvPr/>
        </p:nvSpPr>
        <p:spPr>
          <a:xfrm>
            <a:off x="780288" y="193701"/>
            <a:ext cx="7254240" cy="553998"/>
          </a:xfrm>
          <a:prstGeom prst="rect">
            <a:avLst/>
          </a:prstGeom>
          <a:noFill/>
        </p:spPr>
        <p:txBody>
          <a:bodyPr wrap="square" rtlCol="0">
            <a:spAutoFit/>
          </a:bodyPr>
          <a:lstStyle/>
          <a:p>
            <a:pPr algn="ctr"/>
            <a:r>
              <a:rPr lang="en-US" sz="3000" b="1" dirty="0">
                <a:solidFill>
                  <a:schemeClr val="accent4"/>
                </a:solidFill>
                <a:latin typeface="Rajdhani" panose="020B0604020202020204" charset="0"/>
                <a:cs typeface="Rajdhani" panose="020B0604020202020204" charset="0"/>
              </a:rPr>
              <a:t>Inference </a:t>
            </a:r>
            <a:r>
              <a:rPr lang="en-US" sz="3000" b="1" dirty="0" smtClean="0">
                <a:solidFill>
                  <a:schemeClr val="accent4"/>
                </a:solidFill>
                <a:latin typeface="Rajdhani" panose="020B0604020202020204" charset="0"/>
                <a:cs typeface="Rajdhani" panose="020B0604020202020204" charset="0"/>
              </a:rPr>
              <a:t>Engine </a:t>
            </a:r>
            <a:r>
              <a:rPr lang="en-US" sz="3000" b="1" dirty="0">
                <a:solidFill>
                  <a:schemeClr val="accent4"/>
                </a:solidFill>
                <a:latin typeface="Rajdhani" panose="020B0604020202020204" charset="0"/>
                <a:cs typeface="Rajdhani" panose="020B0604020202020204" charset="0"/>
              </a:rPr>
              <a:t>- Dataset</a:t>
            </a:r>
            <a:endParaRPr lang="x-none" sz="3000" b="1" dirty="0">
              <a:solidFill>
                <a:schemeClr val="accent4"/>
              </a:solidFill>
              <a:latin typeface="Rajdhani" panose="020B0604020202020204" charset="0"/>
              <a:cs typeface="Rajdhani" panose="020B0604020202020204" charset="0"/>
            </a:endParaRPr>
          </a:p>
        </p:txBody>
      </p:sp>
      <p:grpSp>
        <p:nvGrpSpPr>
          <p:cNvPr id="15" name="Group 14"/>
          <p:cNvGrpSpPr/>
          <p:nvPr/>
        </p:nvGrpSpPr>
        <p:grpSpPr>
          <a:xfrm>
            <a:off x="6919286" y="4513635"/>
            <a:ext cx="2137569" cy="541913"/>
            <a:chOff x="6465329" y="4176409"/>
            <a:chExt cx="2137569" cy="541913"/>
          </a:xfrm>
        </p:grpSpPr>
        <p:pic>
          <p:nvPicPr>
            <p:cNvPr id="19" name="Picture 2" descr="C:\Users\Hassan Shafiq\Desktop\large.png"/>
            <p:cNvPicPr>
              <a:picLocks noChangeAspect="1" noChangeArrowheads="1"/>
            </p:cNvPicPr>
            <p:nvPr/>
          </p:nvPicPr>
          <p:blipFill>
            <a:blip r:embed="rId3"/>
            <a:srcRect/>
            <a:stretch>
              <a:fillRect/>
            </a:stretch>
          </p:blipFill>
          <p:spPr bwMode="auto">
            <a:xfrm>
              <a:off x="8060985" y="4176409"/>
              <a:ext cx="541913" cy="541913"/>
            </a:xfrm>
            <a:prstGeom prst="rect">
              <a:avLst/>
            </a:prstGeom>
            <a:noFill/>
          </p:spPr>
        </p:pic>
        <p:pic>
          <p:nvPicPr>
            <p:cNvPr id="20" name="Picture 3" descr="C:\Users\Hassan Shafiq\Desktop\NVIDIA_TEGRA.jpg"/>
            <p:cNvPicPr>
              <a:picLocks noChangeAspect="1" noChangeArrowheads="1"/>
            </p:cNvPicPr>
            <p:nvPr/>
          </p:nvPicPr>
          <p:blipFill>
            <a:blip r:embed="rId4"/>
            <a:srcRect/>
            <a:stretch>
              <a:fillRect/>
            </a:stretch>
          </p:blipFill>
          <p:spPr bwMode="auto">
            <a:xfrm>
              <a:off x="6465329" y="4182895"/>
              <a:ext cx="1592505" cy="531778"/>
            </a:xfrm>
            <a:prstGeom prst="rect">
              <a:avLst/>
            </a:prstGeom>
            <a:noFill/>
          </p:spPr>
        </p:pic>
      </p:grpSp>
    </p:spTree>
    <p:extLst>
      <p:ext uri="{BB962C8B-B14F-4D97-AF65-F5344CB8AC3E}">
        <p14:creationId xmlns:p14="http://schemas.microsoft.com/office/powerpoint/2010/main" xmlns="" val="1830723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9;p25"/>
          <p:cNvSpPr txBox="1">
            <a:spLocks noGrp="1"/>
          </p:cNvSpPr>
          <p:nvPr>
            <p:ph type="title"/>
          </p:nvPr>
        </p:nvSpPr>
        <p:spPr>
          <a:xfrm>
            <a:off x="720100" y="1726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rgbClr val="F3F3F3"/>
                </a:solidFill>
              </a:rPr>
              <a:t>Target Hardware: NVIDIA Jetson Nano</a:t>
            </a:r>
            <a:endParaRPr sz="3000" dirty="0">
              <a:solidFill>
                <a:srgbClr val="F3F3F3"/>
              </a:solidFill>
            </a:endParaRPr>
          </a:p>
        </p:txBody>
      </p:sp>
      <p:sp>
        <p:nvSpPr>
          <p:cNvPr id="5" name="Google Shape;110;p25"/>
          <p:cNvSpPr txBox="1">
            <a:spLocks noGrp="1"/>
          </p:cNvSpPr>
          <p:nvPr>
            <p:ph type="body" idx="1"/>
          </p:nvPr>
        </p:nvSpPr>
        <p:spPr>
          <a:xfrm>
            <a:off x="103762" y="1152475"/>
            <a:ext cx="8884595" cy="3224972"/>
          </a:xfrm>
          <a:prstGeom prst="rect">
            <a:avLst/>
          </a:prstGeom>
          <a:solidFill>
            <a:srgbClr val="0C343D">
              <a:alpha val="56699"/>
            </a:srgbClr>
          </a:solidFill>
        </p:spPr>
        <p:txBody>
          <a:bodyPr spcFirstLastPara="1" wrap="square" lIns="234000" tIns="234000" rIns="234000" bIns="91425" anchor="t" anchorCtr="0">
            <a:noAutofit/>
          </a:bodyPr>
          <a:lstStyle/>
          <a:p>
            <a:pPr>
              <a:buNone/>
            </a:pPr>
            <a:r>
              <a:rPr lang="en-IE" sz="1400" dirty="0" smtClean="0"/>
              <a:t>The embedded solution in our case is NVIDIA Jetson NANO; a 99 US$ Heterogeneous Computing platform with:</a:t>
            </a:r>
          </a:p>
          <a:p>
            <a:pPr>
              <a:buNone/>
            </a:pPr>
            <a:endParaRPr lang="en-US" sz="1400" dirty="0" smtClean="0"/>
          </a:p>
          <a:p>
            <a:pPr>
              <a:buFont typeface="Wingdings" pitchFamily="2" charset="2"/>
              <a:buChar char="Ø"/>
            </a:pPr>
            <a:r>
              <a:rPr lang="en-IE" sz="1400" dirty="0" smtClean="0"/>
              <a:t>128 Maxwell Architecture based CUDA Cores</a:t>
            </a:r>
            <a:endParaRPr lang="en-US" sz="1400" dirty="0" smtClean="0"/>
          </a:p>
          <a:p>
            <a:pPr>
              <a:buFont typeface="Wingdings" pitchFamily="2" charset="2"/>
              <a:buChar char="Ø"/>
            </a:pPr>
            <a:r>
              <a:rPr lang="en-IE" sz="1400" dirty="0" smtClean="0"/>
              <a:t>Quad core ARM Cortex A57  based application processor @ 1.43 GHz</a:t>
            </a:r>
            <a:endParaRPr lang="en-US" sz="1400" dirty="0" smtClean="0"/>
          </a:p>
          <a:p>
            <a:pPr>
              <a:buFont typeface="Wingdings" pitchFamily="2" charset="2"/>
              <a:buChar char="Ø"/>
            </a:pPr>
            <a:r>
              <a:rPr lang="en-IE" sz="1400" dirty="0" smtClean="0"/>
              <a:t>4GB 64-bit LPDDR4 25.6 GB/s Shared RAM with GPU cores.</a:t>
            </a:r>
            <a:endParaRPr lang="en-US" sz="1400" dirty="0" smtClean="0"/>
          </a:p>
          <a:p>
            <a:pPr>
              <a:buFont typeface="Wingdings" pitchFamily="2" charset="2"/>
              <a:buChar char="Ø"/>
            </a:pPr>
            <a:r>
              <a:rPr lang="en-IE" sz="1400" dirty="0" smtClean="0"/>
              <a:t>1 x MIPI CSI-2 DPHY lanes camera interface</a:t>
            </a:r>
            <a:endParaRPr lang="en-US" sz="1400" dirty="0" smtClean="0"/>
          </a:p>
          <a:p>
            <a:pPr>
              <a:buFont typeface="Wingdings" pitchFamily="2" charset="2"/>
              <a:buChar char="Ø"/>
            </a:pPr>
            <a:r>
              <a:rPr lang="en-IE" sz="1400" dirty="0" smtClean="0"/>
              <a:t>10/100/1000BASE-T Ethernet</a:t>
            </a:r>
            <a:endParaRPr lang="en-US" sz="1400" dirty="0" smtClean="0"/>
          </a:p>
          <a:p>
            <a:pPr>
              <a:buFont typeface="Wingdings" pitchFamily="2" charset="2"/>
              <a:buChar char="Ø"/>
            </a:pPr>
            <a:r>
              <a:rPr lang="en-IE" sz="1400" dirty="0" smtClean="0"/>
              <a:t>HDMI port with 1080p  UHD output</a:t>
            </a:r>
            <a:endParaRPr lang="en-US" sz="1400" dirty="0" smtClean="0"/>
          </a:p>
          <a:p>
            <a:pPr>
              <a:buFont typeface="Wingdings" pitchFamily="2" charset="2"/>
              <a:buChar char="Ø"/>
            </a:pPr>
            <a:r>
              <a:rPr lang="en-IE" sz="1400" dirty="0" smtClean="0"/>
              <a:t>4 x USB 3.0, 1 x USB 2.0 Micro-B</a:t>
            </a:r>
            <a:endParaRPr lang="en-US" sz="1400" dirty="0" smtClean="0"/>
          </a:p>
          <a:p>
            <a:pPr>
              <a:buFont typeface="Wingdings" pitchFamily="2" charset="2"/>
              <a:buChar char="Ø"/>
            </a:pPr>
            <a:r>
              <a:rPr lang="en-IE" sz="1400" dirty="0" smtClean="0"/>
              <a:t>40 x GPIO, I2C, I2S, SPI, UART, </a:t>
            </a:r>
            <a:r>
              <a:rPr lang="en-IE" sz="1400" dirty="0" err="1" smtClean="0"/>
              <a:t>microSD</a:t>
            </a:r>
            <a:endParaRPr lang="en-US" sz="1400" dirty="0" smtClean="0"/>
          </a:p>
          <a:p>
            <a:pPr>
              <a:buFont typeface="Wingdings" pitchFamily="2" charset="2"/>
              <a:buChar char="Ø"/>
            </a:pPr>
            <a:r>
              <a:rPr lang="en-IE" sz="1400" dirty="0" smtClean="0"/>
              <a:t>Video Encoding: 4K @ 30fps (H.264/H.265) </a:t>
            </a:r>
            <a:endParaRPr lang="en-US" sz="1400" dirty="0" smtClean="0"/>
          </a:p>
          <a:p>
            <a:pPr>
              <a:buFont typeface="Wingdings" pitchFamily="2" charset="2"/>
              <a:buChar char="Ø"/>
            </a:pPr>
            <a:r>
              <a:rPr lang="en-IE" sz="1400" dirty="0" smtClean="0"/>
              <a:t>Video Decoding: 4K @ 60fps (H.264/H.265)</a:t>
            </a:r>
            <a:endParaRPr lang="en-US" sz="1400" dirty="0" smtClean="0"/>
          </a:p>
          <a:p>
            <a:pPr>
              <a:buFont typeface="Wingdings" pitchFamily="2" charset="2"/>
              <a:buChar char="Ø"/>
            </a:pPr>
            <a:r>
              <a:rPr lang="en-IE" sz="1400" dirty="0" smtClean="0"/>
              <a:t>Mechanical Form factor: 100mm x 80mm x 29mm.</a:t>
            </a:r>
            <a:endParaRPr lang="en-US" sz="1400" dirty="0" smtClean="0"/>
          </a:p>
        </p:txBody>
      </p:sp>
      <p:grpSp>
        <p:nvGrpSpPr>
          <p:cNvPr id="6" name="Group 5"/>
          <p:cNvGrpSpPr/>
          <p:nvPr/>
        </p:nvGrpSpPr>
        <p:grpSpPr>
          <a:xfrm>
            <a:off x="6919286" y="4513635"/>
            <a:ext cx="2137569" cy="541913"/>
            <a:chOff x="6465329" y="4176409"/>
            <a:chExt cx="2137569" cy="541913"/>
          </a:xfrm>
        </p:grpSpPr>
        <p:pic>
          <p:nvPicPr>
            <p:cNvPr id="7" name="Picture 2" descr="C:\Users\Hassan Shafiq\Desktop\large.png"/>
            <p:cNvPicPr>
              <a:picLocks noChangeAspect="1" noChangeArrowheads="1"/>
            </p:cNvPicPr>
            <p:nvPr/>
          </p:nvPicPr>
          <p:blipFill>
            <a:blip r:embed="rId2"/>
            <a:srcRect/>
            <a:stretch>
              <a:fillRect/>
            </a:stretch>
          </p:blipFill>
          <p:spPr bwMode="auto">
            <a:xfrm>
              <a:off x="8060985" y="4176409"/>
              <a:ext cx="541913" cy="541913"/>
            </a:xfrm>
            <a:prstGeom prst="rect">
              <a:avLst/>
            </a:prstGeom>
            <a:noFill/>
          </p:spPr>
        </p:pic>
        <p:pic>
          <p:nvPicPr>
            <p:cNvPr id="8" name="Picture 3" descr="C:\Users\Hassan Shafiq\Desktop\NVIDIA_TEGRA.jpg"/>
            <p:cNvPicPr>
              <a:picLocks noChangeAspect="1" noChangeArrowheads="1"/>
            </p:cNvPicPr>
            <p:nvPr/>
          </p:nvPicPr>
          <p:blipFill>
            <a:blip r:embed="rId3"/>
            <a:srcRect/>
            <a:stretch>
              <a:fillRect/>
            </a:stretch>
          </p:blipFill>
          <p:spPr bwMode="auto">
            <a:xfrm>
              <a:off x="6465329" y="4182895"/>
              <a:ext cx="1592505" cy="531778"/>
            </a:xfrm>
            <a:prstGeom prst="rect">
              <a:avLst/>
            </a:prstGeom>
            <a:noFill/>
          </p:spPr>
        </p:pic>
      </p:grpSp>
      <p:grpSp>
        <p:nvGrpSpPr>
          <p:cNvPr id="34" name="Group 33"/>
          <p:cNvGrpSpPr/>
          <p:nvPr/>
        </p:nvGrpSpPr>
        <p:grpSpPr>
          <a:xfrm>
            <a:off x="6420679" y="1652372"/>
            <a:ext cx="2332382" cy="2628082"/>
            <a:chOff x="6420679" y="1652372"/>
            <a:chExt cx="2332382" cy="2628082"/>
          </a:xfrm>
        </p:grpSpPr>
        <p:pic>
          <p:nvPicPr>
            <p:cNvPr id="1026" name="Picture 2" descr="C:\Users\Hassan Shafiq\Desktop\Tutorials_thumbnail_Hello_AI_World_Meet_Jetson_Nano.png"/>
            <p:cNvPicPr>
              <a:picLocks noChangeAspect="1" noChangeArrowheads="1"/>
            </p:cNvPicPr>
            <p:nvPr/>
          </p:nvPicPr>
          <p:blipFill>
            <a:blip r:embed="rId4"/>
            <a:srcRect l="13121" t="11980" r="8422" b="11374"/>
            <a:stretch>
              <a:fillRect/>
            </a:stretch>
          </p:blipFill>
          <p:spPr bwMode="auto">
            <a:xfrm>
              <a:off x="6420679" y="3001619"/>
              <a:ext cx="2332382" cy="1278835"/>
            </a:xfrm>
            <a:prstGeom prst="rect">
              <a:avLst/>
            </a:prstGeom>
            <a:noFill/>
          </p:spPr>
        </p:pic>
        <p:pic>
          <p:nvPicPr>
            <p:cNvPr id="1027" name="Picture 3" descr="C:\Users\Hassan Shafiq\Desktop\1_RfYXItlMexwhVZyW3EHm5A.jpeg"/>
            <p:cNvPicPr>
              <a:picLocks noChangeAspect="1" noChangeArrowheads="1"/>
            </p:cNvPicPr>
            <p:nvPr/>
          </p:nvPicPr>
          <p:blipFill>
            <a:blip r:embed="rId5"/>
            <a:srcRect l="12939" t="8574" r="15796" b="17541"/>
            <a:stretch>
              <a:fillRect/>
            </a:stretch>
          </p:blipFill>
          <p:spPr bwMode="auto">
            <a:xfrm>
              <a:off x="6675851" y="1652372"/>
              <a:ext cx="1865173" cy="1288906"/>
            </a:xfrm>
            <a:prstGeom prst="rect">
              <a:avLst/>
            </a:prstGeom>
            <a:noFill/>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1726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rgbClr val="F3F3F3"/>
                </a:solidFill>
              </a:rPr>
              <a:t>Inference </a:t>
            </a:r>
            <a:r>
              <a:rPr lang="en-US" sz="3000" dirty="0" smtClean="0">
                <a:solidFill>
                  <a:srgbClr val="F3F3F3"/>
                </a:solidFill>
              </a:rPr>
              <a:t>Engine </a:t>
            </a:r>
            <a:r>
              <a:rPr lang="en-US" sz="3000" dirty="0">
                <a:solidFill>
                  <a:srgbClr val="F3F3F3"/>
                </a:solidFill>
              </a:rPr>
              <a:t>- Architecture</a:t>
            </a:r>
            <a:endParaRPr sz="3000" dirty="0">
              <a:solidFill>
                <a:srgbClr val="F3F3F3"/>
              </a:solidFill>
            </a:endParaRPr>
          </a:p>
        </p:txBody>
      </p:sp>
      <p:sp>
        <p:nvSpPr>
          <p:cNvPr id="110" name="Google Shape;110;p25"/>
          <p:cNvSpPr txBox="1">
            <a:spLocks noGrp="1"/>
          </p:cNvSpPr>
          <p:nvPr>
            <p:ph type="body" idx="1"/>
          </p:nvPr>
        </p:nvSpPr>
        <p:spPr>
          <a:xfrm>
            <a:off x="77822" y="1347025"/>
            <a:ext cx="8884595" cy="2667255"/>
          </a:xfrm>
          <a:prstGeom prst="rect">
            <a:avLst/>
          </a:prstGeom>
          <a:solidFill>
            <a:srgbClr val="0C343D">
              <a:alpha val="56699"/>
            </a:srgbClr>
          </a:solidFill>
        </p:spPr>
        <p:txBody>
          <a:bodyPr spcFirstLastPara="1" wrap="square" lIns="234000" tIns="234000" rIns="234000" bIns="91425" anchor="t" anchorCtr="0">
            <a:noAutofit/>
          </a:bodyPr>
          <a:lstStyle/>
          <a:p>
            <a:pPr marL="488950" indent="-342900">
              <a:lnSpc>
                <a:spcPct val="150000"/>
              </a:lnSpc>
              <a:buClr>
                <a:srgbClr val="F3F3F3"/>
              </a:buClr>
              <a:buSzPts val="1300"/>
              <a:buFont typeface="Wingdings" pitchFamily="2" charset="2"/>
              <a:buChar char="§"/>
            </a:pPr>
            <a:r>
              <a:rPr lang="en" sz="1400" dirty="0"/>
              <a:t> </a:t>
            </a:r>
            <a:r>
              <a:rPr lang="en" sz="1400" dirty="0" smtClean="0"/>
              <a:t>Followed C3D based approach layer-wise, for a 3D-Convolutional </a:t>
            </a:r>
            <a:r>
              <a:rPr lang="en" sz="1400" dirty="0"/>
              <a:t>Neural </a:t>
            </a:r>
            <a:r>
              <a:rPr lang="en" sz="1400" dirty="0" smtClean="0"/>
              <a:t>Network as Inference Engine Core</a:t>
            </a:r>
            <a:endParaRPr sz="1400" dirty="0">
              <a:solidFill>
                <a:srgbClr val="F3F3F3"/>
              </a:solidFill>
            </a:endParaRPr>
          </a:p>
          <a:p>
            <a:pPr marL="488950" indent="-342900">
              <a:lnSpc>
                <a:spcPct val="150000"/>
              </a:lnSpc>
              <a:buClr>
                <a:srgbClr val="F3F3F3"/>
              </a:buClr>
              <a:buSzPts val="1300"/>
              <a:buFont typeface="Wingdings" pitchFamily="2" charset="2"/>
              <a:buChar char="§"/>
            </a:pPr>
            <a:r>
              <a:rPr lang="en-US" sz="1400" dirty="0" smtClean="0"/>
              <a:t>3 Layer-groups Architecture, implemented </a:t>
            </a:r>
            <a:r>
              <a:rPr lang="en-US" sz="1400" dirty="0"/>
              <a:t>in </a:t>
            </a:r>
            <a:r>
              <a:rPr lang="en-US" sz="1400" dirty="0" smtClean="0"/>
              <a:t>Tensorflow (1.15) using Keras API</a:t>
            </a:r>
          </a:p>
          <a:p>
            <a:pPr marL="488950" indent="-342900">
              <a:lnSpc>
                <a:spcPct val="150000"/>
              </a:lnSpc>
              <a:buClr>
                <a:srgbClr val="F3F3F3"/>
              </a:buClr>
              <a:buSzPts val="1300"/>
              <a:buFont typeface="Wingdings" pitchFamily="2" charset="2"/>
              <a:buChar char="§"/>
            </a:pPr>
            <a:r>
              <a:rPr lang="en-US" sz="1400" dirty="0" smtClean="0"/>
              <a:t>Trained over Google Cloud Platform based AI Compute Engines with NVIDIA Tesla K80, T4 GPUs</a:t>
            </a:r>
            <a:endParaRPr lang="en-US" sz="1400" dirty="0"/>
          </a:p>
          <a:p>
            <a:pPr marL="488950" indent="-342900">
              <a:lnSpc>
                <a:spcPct val="150000"/>
              </a:lnSpc>
              <a:buClr>
                <a:srgbClr val="F3F3F3"/>
              </a:buClr>
              <a:buSzPts val="1300"/>
              <a:buFont typeface="Wingdings" pitchFamily="2" charset="2"/>
              <a:buChar char="§"/>
            </a:pPr>
            <a:r>
              <a:rPr lang="en-US" sz="1400" dirty="0" smtClean="0">
                <a:solidFill>
                  <a:srgbClr val="F3F3F3"/>
                </a:solidFill>
              </a:rPr>
              <a:t>Current Validation Accuracy </a:t>
            </a:r>
            <a:r>
              <a:rPr lang="en-US" sz="1400" dirty="0">
                <a:solidFill>
                  <a:srgbClr val="F3F3F3"/>
                </a:solidFill>
              </a:rPr>
              <a:t>of 73% and </a:t>
            </a:r>
            <a:r>
              <a:rPr lang="en-US" sz="1400" dirty="0" smtClean="0">
                <a:solidFill>
                  <a:srgbClr val="F3F3F3"/>
                </a:solidFill>
              </a:rPr>
              <a:t>Validation Loss </a:t>
            </a:r>
            <a:r>
              <a:rPr lang="en-US" sz="1400" dirty="0">
                <a:solidFill>
                  <a:srgbClr val="F3F3F3"/>
                </a:solidFill>
              </a:rPr>
              <a:t>of 1.32 </a:t>
            </a:r>
            <a:r>
              <a:rPr lang="en-US" sz="1400" dirty="0" smtClean="0">
                <a:solidFill>
                  <a:srgbClr val="F3F3F3"/>
                </a:solidFill>
              </a:rPr>
              <a:t>(</a:t>
            </a:r>
            <a:r>
              <a:rPr lang="en-US" sz="1400" dirty="0" smtClean="0"/>
              <a:t>hyper-parameters improvement in progress</a:t>
            </a:r>
            <a:r>
              <a:rPr lang="en-US" sz="1400" dirty="0" smtClean="0">
                <a:solidFill>
                  <a:srgbClr val="F3F3F3"/>
                </a:solidFill>
              </a:rPr>
              <a:t>)</a:t>
            </a:r>
            <a:endParaRPr sz="1400" dirty="0">
              <a:solidFill>
                <a:srgbClr val="F3F3F3"/>
              </a:solidFill>
            </a:endParaRPr>
          </a:p>
          <a:p>
            <a:pPr marL="488950" indent="-342900">
              <a:lnSpc>
                <a:spcPct val="150000"/>
              </a:lnSpc>
              <a:buClr>
                <a:srgbClr val="F3F3F3"/>
              </a:buClr>
              <a:buSzPts val="1300"/>
              <a:buFont typeface="Wingdings" pitchFamily="2" charset="2"/>
              <a:buChar char="§"/>
            </a:pPr>
            <a:r>
              <a:rPr lang="en" sz="1400" dirty="0" smtClean="0"/>
              <a:t>Trained strategy included disk-resident frame extraction using python based directory/file parser and openCV for automated labelling of dataset (normal </a:t>
            </a:r>
            <a:r>
              <a:rPr lang="en" sz="1400" dirty="0"/>
              <a:t>vs anbormal</a:t>
            </a:r>
            <a:r>
              <a:rPr lang="en" sz="1400" dirty="0" smtClean="0"/>
              <a:t>), feeding batch-size=16 to Network for network training</a:t>
            </a:r>
            <a:endParaRPr sz="1400" dirty="0">
              <a:solidFill>
                <a:srgbClr val="F3F3F3"/>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grpSp>
        <p:nvGrpSpPr>
          <p:cNvPr id="4" name="Group 3"/>
          <p:cNvGrpSpPr/>
          <p:nvPr/>
        </p:nvGrpSpPr>
        <p:grpSpPr>
          <a:xfrm>
            <a:off x="6919286" y="4513635"/>
            <a:ext cx="2137569" cy="541913"/>
            <a:chOff x="6465329" y="4176409"/>
            <a:chExt cx="2137569" cy="541913"/>
          </a:xfrm>
        </p:grpSpPr>
        <p:pic>
          <p:nvPicPr>
            <p:cNvPr id="5" name="Picture 2" descr="C:\Users\Hassan Shafiq\Desktop\large.png"/>
            <p:cNvPicPr>
              <a:picLocks noChangeAspect="1" noChangeArrowheads="1"/>
            </p:cNvPicPr>
            <p:nvPr/>
          </p:nvPicPr>
          <p:blipFill>
            <a:blip r:embed="rId4"/>
            <a:srcRect/>
            <a:stretch>
              <a:fillRect/>
            </a:stretch>
          </p:blipFill>
          <p:spPr bwMode="auto">
            <a:xfrm>
              <a:off x="8060985" y="4176409"/>
              <a:ext cx="541913" cy="541913"/>
            </a:xfrm>
            <a:prstGeom prst="rect">
              <a:avLst/>
            </a:prstGeom>
            <a:noFill/>
          </p:spPr>
        </p:pic>
        <p:pic>
          <p:nvPicPr>
            <p:cNvPr id="6" name="Picture 3" descr="C:\Users\Hassan Shafiq\Desktop\NVIDIA_TEGRA.jpg"/>
            <p:cNvPicPr>
              <a:picLocks noChangeAspect="1" noChangeArrowheads="1"/>
            </p:cNvPicPr>
            <p:nvPr/>
          </p:nvPicPr>
          <p:blipFill>
            <a:blip r:embed="rId5"/>
            <a:srcRect/>
            <a:stretch>
              <a:fillRect/>
            </a:stretch>
          </p:blipFill>
          <p:spPr bwMode="auto">
            <a:xfrm>
              <a:off x="6465329" y="4182895"/>
              <a:ext cx="1592505" cy="531778"/>
            </a:xfrm>
            <a:prstGeom prst="rect">
              <a:avLst/>
            </a:prstGeom>
            <a:noFill/>
          </p:spPr>
        </p:pic>
      </p:gr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TotalTime>
  <Words>1293</Words>
  <Application>Microsoft Office PowerPoint</Application>
  <PresentationFormat>On-screen Show (16:9)</PresentationFormat>
  <Paragraphs>139</Paragraphs>
  <Slides>20</Slides>
  <Notes>18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Rajdhani</vt:lpstr>
      <vt:lpstr>Fira Sans Condensed Light</vt:lpstr>
      <vt:lpstr>Josefin Slab</vt:lpstr>
      <vt:lpstr>Fira Sans Condensed</vt:lpstr>
      <vt:lpstr>Wingdings</vt:lpstr>
      <vt:lpstr>Anton</vt:lpstr>
      <vt:lpstr>Advent Pro Light</vt:lpstr>
      <vt:lpstr>Ai Tech Agency by Slidesgo</vt:lpstr>
      <vt:lpstr>GIDEON Intelligent Video Analytics (IVA) Application (with NVIDIA Jetson Nano as Target hardware)</vt:lpstr>
      <vt:lpstr>Introduction</vt:lpstr>
      <vt:lpstr>Problem</vt:lpstr>
      <vt:lpstr>Our Solution: Gideon IVA</vt:lpstr>
      <vt:lpstr>Tasks</vt:lpstr>
      <vt:lpstr>Inference Engine - Python HTTP Client application - Hosted on Nvidia Jetson Nano - Running DNN Inference Engine at core</vt:lpstr>
      <vt:lpstr>Slide 7</vt:lpstr>
      <vt:lpstr>Target Hardware: NVIDIA Jetson Nano</vt:lpstr>
      <vt:lpstr>Inference Engine - Architecture</vt:lpstr>
      <vt:lpstr>Inference Engine - Implementation</vt:lpstr>
      <vt:lpstr>NodeJS Backend Server</vt:lpstr>
      <vt:lpstr>ReactJS Web Application UI</vt:lpstr>
      <vt:lpstr>ReactJS Web Application UI - Interface</vt:lpstr>
      <vt:lpstr>Android Application UI - Interface</vt:lpstr>
      <vt:lpstr>Android Application UI - Interface</vt:lpstr>
      <vt:lpstr>Android Application - Technology</vt:lpstr>
      <vt:lpstr>Problems and Challenges</vt:lpstr>
      <vt:lpstr>Testing – Video 1 (From Internet)</vt:lpstr>
      <vt:lpstr>Testing – Video 2 (From Internet)</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GIDEON Intelligent Video Analytics</dc:title>
  <dc:creator>Shoaib Kkan</dc:creator>
  <cp:lastModifiedBy>Hassan Shafiq</cp:lastModifiedBy>
  <cp:revision>171</cp:revision>
  <dcterms:modified xsi:type="dcterms:W3CDTF">2020-05-18T16:49:45Z</dcterms:modified>
</cp:coreProperties>
</file>